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6"/>
  </p:notesMasterIdLst>
  <p:handoutMasterIdLst>
    <p:handoutMasterId r:id="rId77"/>
  </p:handoutMasterIdLst>
  <p:sldIdLst>
    <p:sldId id="1517" r:id="rId3"/>
    <p:sldId id="1554" r:id="rId4"/>
    <p:sldId id="1518" r:id="rId5"/>
    <p:sldId id="1519" r:id="rId6"/>
    <p:sldId id="1467" r:id="rId7"/>
    <p:sldId id="1468" r:id="rId8"/>
    <p:sldId id="1469" r:id="rId9"/>
    <p:sldId id="1470" r:id="rId10"/>
    <p:sldId id="1471" r:id="rId11"/>
    <p:sldId id="1472" r:id="rId12"/>
    <p:sldId id="1473" r:id="rId13"/>
    <p:sldId id="1474" r:id="rId14"/>
    <p:sldId id="1475" r:id="rId15"/>
    <p:sldId id="1476" r:id="rId16"/>
    <p:sldId id="1477" r:id="rId17"/>
    <p:sldId id="1478" r:id="rId18"/>
    <p:sldId id="1479" r:id="rId19"/>
    <p:sldId id="1480" r:id="rId20"/>
    <p:sldId id="1481" r:id="rId21"/>
    <p:sldId id="1483" r:id="rId22"/>
    <p:sldId id="1484" r:id="rId23"/>
    <p:sldId id="1485" r:id="rId24"/>
    <p:sldId id="1486" r:id="rId25"/>
    <p:sldId id="1487" r:id="rId26"/>
    <p:sldId id="1489" r:id="rId27"/>
    <p:sldId id="1490" r:id="rId28"/>
    <p:sldId id="1491" r:id="rId29"/>
    <p:sldId id="1492" r:id="rId30"/>
    <p:sldId id="1493" r:id="rId31"/>
    <p:sldId id="1499" r:id="rId32"/>
    <p:sldId id="1494" r:id="rId33"/>
    <p:sldId id="1495" r:id="rId34"/>
    <p:sldId id="1501" r:id="rId35"/>
    <p:sldId id="1502" r:id="rId36"/>
    <p:sldId id="1520" r:id="rId37"/>
    <p:sldId id="1290" r:id="rId38"/>
    <p:sldId id="1521" r:id="rId39"/>
    <p:sldId id="1291" r:id="rId40"/>
    <p:sldId id="1302" r:id="rId41"/>
    <p:sldId id="1300" r:id="rId42"/>
    <p:sldId id="1301" r:id="rId43"/>
    <p:sldId id="1380" r:id="rId44"/>
    <p:sldId id="1304" r:id="rId45"/>
    <p:sldId id="1303" r:id="rId46"/>
    <p:sldId id="1306" r:id="rId47"/>
    <p:sldId id="1552" r:id="rId48"/>
    <p:sldId id="1553" r:id="rId49"/>
    <p:sldId id="1551" r:id="rId50"/>
    <p:sldId id="1307" r:id="rId51"/>
    <p:sldId id="1308" r:id="rId52"/>
    <p:sldId id="1309" r:id="rId53"/>
    <p:sldId id="1310" r:id="rId54"/>
    <p:sldId id="1311" r:id="rId55"/>
    <p:sldId id="1312" r:id="rId56"/>
    <p:sldId id="1313" r:id="rId57"/>
    <p:sldId id="1435" r:id="rId58"/>
    <p:sldId id="1436" r:id="rId59"/>
    <p:sldId id="1381" r:id="rId60"/>
    <p:sldId id="1522" r:id="rId61"/>
    <p:sldId id="1295" r:id="rId62"/>
    <p:sldId id="1314" r:id="rId63"/>
    <p:sldId id="1315" r:id="rId64"/>
    <p:sldId id="1316" r:id="rId65"/>
    <p:sldId id="1317" r:id="rId66"/>
    <p:sldId id="1318" r:id="rId67"/>
    <p:sldId id="1319" r:id="rId68"/>
    <p:sldId id="1320" r:id="rId69"/>
    <p:sldId id="1321" r:id="rId70"/>
    <p:sldId id="1322" r:id="rId71"/>
    <p:sldId id="1323" r:id="rId72"/>
    <p:sldId id="1296" r:id="rId73"/>
    <p:sldId id="1550" r:id="rId74"/>
    <p:sldId id="1190" r:id="rId75"/>
  </p:sldIdLst>
  <p:sldSz cx="9144000" cy="6858000" type="screen4x3"/>
  <p:notesSz cx="6858000" cy="9144000"/>
  <p:defaultTextStyle>
    <a:defPPr>
      <a:defRPr lang="zh-CN"/>
    </a:defPPr>
    <a:lvl1pPr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1pPr>
    <a:lvl2pPr marL="4572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2pPr>
    <a:lvl3pPr marL="9144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3pPr>
    <a:lvl4pPr marL="13716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4pPr>
    <a:lvl5pPr marL="1828800" algn="l" rtl="0" fontAlgn="base">
      <a:spcBef>
        <a:spcPct val="0"/>
      </a:spcBef>
      <a:spcAft>
        <a:spcPct val="0"/>
      </a:spcAft>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5pPr>
    <a:lvl6pPr marL="22860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6pPr>
    <a:lvl7pPr marL="27432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7pPr>
    <a:lvl8pPr marL="32004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8pPr>
    <a:lvl9pPr marL="3657600" algn="l" defTabSz="914400" rtl="0" eaLnBrk="1" latinLnBrk="0" hangingPunct="1">
      <a:defRPr kumimoji="1" sz="2800" b="1" kern="1200">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defRPr>
    </a:lvl9pPr>
  </p:defaultTextStyle>
  <p:extLst>
    <p:ext uri="{EFAFB233-063F-42B5-8137-9DF3F51BA10A}">
      <p15:sldGuideLst xmlns:p15="http://schemas.microsoft.com/office/powerpoint/2012/main" xmlns="">
        <p15:guide id="1" orient="horz" pos="2880">
          <p15:clr>
            <a:srgbClr val="A4A3A4"/>
          </p15:clr>
        </p15:guide>
        <p15:guide id="2" pos="212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an" initials="" lastIdx="0" clrIdx="0"/>
  <p:cmAuthor id="1" name="ASU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FF"/>
    <a:srgbClr val="FF0000"/>
    <a:srgbClr val="339966"/>
    <a:srgbClr val="660066"/>
    <a:srgbClr val="00CCFF"/>
    <a:srgbClr val="00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9" autoAdjust="0"/>
    <p:restoredTop sz="95617" autoAdjust="0"/>
  </p:normalViewPr>
  <p:slideViewPr>
    <p:cSldViewPr>
      <p:cViewPr varScale="1">
        <p:scale>
          <a:sx n="73" d="100"/>
          <a:sy n="73" d="100"/>
        </p:scale>
        <p:origin x="-1302" y="-96"/>
      </p:cViewPr>
      <p:guideLst>
        <p:guide orient="horz" pos="2880"/>
        <p:guide pos="2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86"/>
    </p:cViewPr>
  </p:sorterViewPr>
  <p:notesViewPr>
    <p:cSldViewPr>
      <p:cViewPr varScale="1">
        <p:scale>
          <a:sx n="37" d="100"/>
          <a:sy n="37" d="100"/>
        </p:scale>
        <p:origin x="-1090"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defRPr sz="1200" b="0">
                <a:solidFill>
                  <a:schemeClr val="tx1"/>
                </a:solidFill>
                <a:effectLst/>
                <a:ea typeface="宋体" panose="02010600030101010101" pitchFamily="2" charset="-122"/>
              </a:defRPr>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a:defRPr sz="1200" b="0">
                <a:solidFill>
                  <a:schemeClr val="tx1"/>
                </a:solidFill>
                <a:effectLst/>
                <a:ea typeface="宋体" panose="02010600030101010101" pitchFamily="2" charset="-122"/>
              </a:defRPr>
            </a:lvl1pPr>
          </a:lstStyle>
          <a:p>
            <a:fld id="{E1603B42-4AB3-4F67-B826-B19B44843D57}" type="slidenum">
              <a:rPr lang="en-US" altLang="zh-CN"/>
              <a:t>‹#›</a:t>
            </a:fld>
            <a:endParaRPr lang="en-US" altLang="zh-CN"/>
          </a:p>
        </p:txBody>
      </p:sp>
    </p:spTree>
    <p:extLst>
      <p:ext uri="{BB962C8B-B14F-4D97-AF65-F5344CB8AC3E}">
        <p14:creationId xmlns:p14="http://schemas.microsoft.com/office/powerpoint/2010/main" val="17960376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defRPr sz="1200" b="0">
                <a:solidFill>
                  <a:schemeClr val="tx1"/>
                </a:solidFill>
                <a:effectLst/>
                <a:ea typeface="宋体" panose="02010600030101010101" pitchFamily="2" charset="-122"/>
              </a:defRPr>
            </a:lvl1pPr>
          </a:lstStyle>
          <a:p>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defRPr sz="1200" b="0">
                <a:solidFill>
                  <a:schemeClr val="tx1"/>
                </a:solidFill>
                <a:effectLst/>
                <a:ea typeface="宋体" panose="02010600030101010101" pitchFamily="2" charset="-122"/>
              </a:defRPr>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lstStyle>
            <a:lvl1pPr algn="r">
              <a:defRPr sz="1200" b="0">
                <a:solidFill>
                  <a:schemeClr val="tx1"/>
                </a:solidFill>
                <a:effectLst/>
                <a:ea typeface="宋体" panose="02010600030101010101" pitchFamily="2" charset="-122"/>
              </a:defRPr>
            </a:lvl1pPr>
          </a:lstStyle>
          <a:p>
            <a:fld id="{E704D536-5998-4187-AE2E-89C80F0EF911}" type="slidenum">
              <a:rPr lang="en-US" altLang="zh-CN"/>
              <a:t>‹#›</a:t>
            </a:fld>
            <a:endParaRPr lang="en-US" altLang="zh-CN"/>
          </a:p>
        </p:txBody>
      </p:sp>
    </p:spTree>
    <p:extLst>
      <p:ext uri="{BB962C8B-B14F-4D97-AF65-F5344CB8AC3E}">
        <p14:creationId xmlns:p14="http://schemas.microsoft.com/office/powerpoint/2010/main" val="39274394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38A79-ACE9-42B6-9E44-7D248EDC6EB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317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45</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约翰</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惠勒（</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John Archibald Wheeler</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）提出的“延迟选择”思想实验就曾令科学家们叫苦不迭。这个思想实验的示意图如下。惠勒提出，现发射一个光子，使其通过半反半透镜</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。半反半透镜有</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50%</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的概率将光子透射，也有</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50%</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的概率让光子反射。光子经过透射或反射后，分别抵达</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M1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M2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处，然后被</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M1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M2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处放置的全反射镜反射，最终抵达</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或</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处。而在</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放置有观测装置，通过观测光子最终是抵达了</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还是</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，科学家就能够进而判断光子行动路径。在这个过程中光表现出了粒子性。</a:t>
            </a:r>
            <a:endPar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但现在对实验稍作一点改动。在之前的装置基础之上，在</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I2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处也放置一个半反半透镜</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。这样，光子在通过</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I2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处时会与自身发生干涉。如果通过</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适当调节光程差，则能够使到达</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处的光反相位叠加、使到达</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处的光同相位叠加，从而观测到</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无光、</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D2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有光的现象。此时，光同时通过了两条路径，表现出了波动性。</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这个实验乍看之下，只是杨氏双缝干涉实验的升级版。但有一点值得注意的是，光表现出波动性还是表现出粒子性，完全取决于观测者是否放置</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这块半反半透镜。由于</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BS2</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可以在光子通过</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BS1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之后再选择是否放置（所谓的“延迟选择”），那么“光子通过的路径”这个已经发生的事实，就完全依赖于观测者的操作而改变，也就是说，观测者的选择决定了过去。</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并且，因为实验结果与实验中光子通过的距离没有关系，所以从理论上讲，光子通过的距离越远，观测者就能决定发生时间越久远的事实。正因如此，从宏观角度来理解延迟选择实验，将会导致非常严重的因果律危机。马小松教授说：“这个思想实验是量子力学中最引人入胜的效应之一，它一针见血地指出了经典物理和量子物理在时空概念上的差异性。</a:t>
            </a:r>
            <a:endPar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endParaRPr>
          </a:p>
          <a:p>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       </a:t>
            </a:r>
            <a:endPar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近年来，惠勒延迟选择实验及其各种变体实验已经被付诸实践。而马小松教授团队所做的工作是最新近的成果。马小松教授表示：“由于光学技术的快速发展，这些思想实验都得以一一实现，而且现在我们还能够据此设计出更多新更新的实验。”</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在马小松教授团队的实验中，“延迟选择”思想实验被设计为一个量子版本。在实验设计中，单个光子的粒子态和波动态处于相干叠加态。实现这一“波</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粒叠加状态”的关键是通过其它光子的量子态来控制一个光子在粒子态和波动态之间的转换。</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     但是，这种“量子控制选择”的方式，必须使控制单元与主实验区距离足够远，才能保证其</a:t>
            </a:r>
            <a:r>
              <a:rPr kumimoji="1" lang="zh-CN" altLang="en-US" sz="1200" b="0" i="0" u="none" strike="noStrike" kern="1200" dirty="0">
                <a:solidFill>
                  <a:srgbClr val="FF0000"/>
                </a:solidFill>
                <a:effectLst/>
                <a:latin typeface="Times New Roman" panose="02020603050405020304" pitchFamily="18" charset="0"/>
                <a:ea typeface="宋体" panose="02010600030101010101" pitchFamily="2" charset="-122"/>
                <a:cs typeface="+mn-cs"/>
              </a:rPr>
              <a:t>彼此之间没有相干性</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。学界将这一要求称为“爱因斯坦定域条件”。因此，研究人员将相联的设备安放在相距</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141</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米的两个实验室里，保证满足该条件。这也是目前在爱因斯坦定域条件下实现的第一个量子延迟选择实验。论文第一作者王凯博士表示：“通过审慎地规划设备位置和校时，我们实现了相关事件在相对论意义上的隔离。”</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实验成果确凿无疑地证明了：光既能以粒子态或者波动态存在，也能以二者的量子叠加态存在。而且，这一量子叠加的性质是可控的。该成果对量子光学具有根本性的意义，同时也为在未来的量子技术中实现非局域控制量子系统铺平了道路。</a:t>
            </a:r>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本次工作由来自南京大学固体微结构物理国家重点实验室和人工微结构科学与技术协同创新中心的研究者协作完成，成果在</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自然</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光子学（</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Nature Photonics</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上发表。</a:t>
            </a:r>
          </a:p>
          <a:p>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47</a:t>
            </a:fld>
            <a:endParaRPr lang="en-US" altLang="zh-CN"/>
          </a:p>
        </p:txBody>
      </p:sp>
    </p:spTree>
    <p:extLst>
      <p:ext uri="{BB962C8B-B14F-4D97-AF65-F5344CB8AC3E}">
        <p14:creationId xmlns:p14="http://schemas.microsoft.com/office/powerpoint/2010/main" val="2760956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49</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50</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51</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52</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53</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54</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55</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dirty="0"/>
              <a:t>微动开关的优点是建构简单，缺点是易产生机械震荡，触头易氧化。含碳海绵式：基板上装有海绵构成的弹性体，在海绵中按阵列分布含碳海绵。海绵受压后，含碳海绵的电阻减小，测量流经海绵的电流大小，可确定受压程度。优点是结构简单‘弹性好，使用方便。缺点是碳素分布均匀性直接影响测量结果和受压后恢复能力较差。</a:t>
            </a: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60</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04D536-5998-4187-AE2E-89C80F0EF911}" type="slidenum">
              <a:rPr lang="en-US" altLang="zh-CN" smtClean="0"/>
              <a:t>10</a:t>
            </a:fld>
            <a:endParaRPr lang="en-US" altLang="zh-CN"/>
          </a:p>
        </p:txBody>
      </p:sp>
    </p:spTree>
    <p:extLst>
      <p:ext uri="{BB962C8B-B14F-4D97-AF65-F5344CB8AC3E}">
        <p14:creationId xmlns:p14="http://schemas.microsoft.com/office/powerpoint/2010/main" val="69634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dirty="0"/>
              <a:t>无方向性探针耳机，它由蓝宝石探针、金属缓冲器、压电谢尔盐晶体和橡胶缓冲器组成。滑动时探针产生振动，由压电晶体转换为相应电信号。缓冲器的作用是减小噪声。</a:t>
            </a:r>
            <a:r>
              <a:rPr lang="en-US" altLang="zh-CN" dirty="0"/>
              <a:t>2.</a:t>
            </a:r>
            <a:r>
              <a:rPr lang="zh-CN" altLang="en-US" dirty="0"/>
              <a:t>单方向传感器滚筒光电式，类似于鼠标滚轮。</a:t>
            </a:r>
            <a:r>
              <a:rPr lang="en-US" altLang="zh-CN" dirty="0"/>
              <a:t>3 </a:t>
            </a:r>
            <a:r>
              <a:rPr lang="zh-CN" altLang="en-US" dirty="0"/>
              <a:t>全方向性传感器采用表面导电与不导电金属球。当滑动产生是，金属球转动，使导电与不导电区交替接触电极，从而产生通断信号。通过对通断信号额的计数，可以判断出滑动的大小和方向。</a:t>
            </a: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61</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62</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63</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64</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65</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66</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67</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68</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69</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70</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36</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71</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38</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39</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en-US" dirty="0"/>
              <a:t>P</a:t>
            </a:r>
            <a:r>
              <a:rPr lang="zh-CN" dirty="0"/>
              <a:t>为码盘一周脉冲数。</a:t>
            </a:r>
            <a:r>
              <a:rPr lang="en-US" dirty="0"/>
              <a:t>即测量相邻两个脉冲间隔确定被测速度的方法。用一已知频率为f的高频时钟脉冲向一计时器发送脉冲数，此计时器由测速脉冲的两个相邻脉冲控制其起始和终止</a:t>
            </a:r>
            <a:r>
              <a:rPr lang="zh-CN" altLang="en-US" dirty="0"/>
              <a:t>，设获取的脉冲数为</a:t>
            </a:r>
            <a:r>
              <a:rPr lang="en-US" altLang="zh-CN" dirty="0"/>
              <a:t>M2</a:t>
            </a:r>
            <a:r>
              <a:rPr lang="en-US" dirty="0"/>
              <a:t>。</a:t>
            </a:r>
          </a:p>
          <a:p>
            <a:pPr eaLnBrk="1" hangingPunct="1">
              <a:spcBef>
                <a:spcPct val="0"/>
              </a:spcBef>
            </a:pPr>
            <a:endParaRPr lang="en-US" dirty="0"/>
          </a:p>
          <a:p>
            <a:pPr eaLnBrk="1" hangingPunct="1">
              <a:spcBef>
                <a:spcPct val="0"/>
              </a:spcBef>
              <a:buFontTx/>
              <a:buAutoNum type="arabicPeriod"/>
            </a:pPr>
            <a:r>
              <a:rPr lang="zh-CN" altLang="en-US" dirty="0"/>
              <a:t>计算大脑理论研究</a:t>
            </a:r>
            <a:endParaRPr lang="en-US" dirty="0"/>
          </a:p>
          <a:p>
            <a:pPr eaLnBrk="1" hangingPunct="1">
              <a:spcBef>
                <a:spcPct val="0"/>
              </a:spcBef>
              <a:buFontTx/>
              <a:buAutoNum type="arabicPeriod"/>
            </a:pPr>
            <a:r>
              <a:rPr lang="zh-CN" altLang="en-US" dirty="0"/>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40</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41</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r>
              <a:rPr lang="zh-CN" altLang="en-US"/>
              <a:t>去掉二级提纲</a:t>
            </a:r>
            <a:endParaRPr lang="en-US"/>
          </a:p>
          <a:p>
            <a:pPr eaLnBrk="1" hangingPunct="1">
              <a:spcBef>
                <a:spcPct val="0"/>
              </a:spcBef>
            </a:pPr>
            <a:endParaRPr lang="en-US"/>
          </a:p>
          <a:p>
            <a:pPr eaLnBrk="1" hangingPunct="1">
              <a:spcBef>
                <a:spcPct val="0"/>
              </a:spcBef>
              <a:buFontTx/>
              <a:buAutoNum type="arabicPeriod"/>
            </a:pPr>
            <a:r>
              <a:rPr lang="zh-CN" altLang="en-US"/>
              <a:t>计算大脑理论研究</a:t>
            </a:r>
            <a:endParaRPr lang="en-US"/>
          </a:p>
          <a:p>
            <a:pPr eaLnBrk="1" hangingPunct="1">
              <a:spcBef>
                <a:spcPct val="0"/>
              </a:spcBef>
              <a:buFontTx/>
              <a:buAutoNum type="arabicPeriod"/>
            </a:pPr>
            <a:r>
              <a:rPr lang="zh-CN" altLang="en-US"/>
              <a:t>与现有系统紧密结合，补充、完善、</a:t>
            </a:r>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43</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w="12700">
            <a:solidFill>
              <a:srgbClr val="000000"/>
            </a:solidFill>
            <a:miter lim="800000"/>
          </a:ln>
        </p:spPr>
      </p:sp>
      <p:sp>
        <p:nvSpPr>
          <p:cNvPr id="56323" name="备注占位符 2"/>
          <p:cNvSpPr>
            <a:spLocks noGrp="1"/>
          </p:cNvSpPr>
          <p:nvPr>
            <p:ph type="body" idx="1"/>
          </p:nvPr>
        </p:nvSpPr>
        <p:spPr>
          <a:noFill/>
        </p:spPr>
        <p:txBody>
          <a:bodyPr anchor="t"/>
          <a:lstStyle/>
          <a:p>
            <a:pPr eaLnBrk="1" hangingPunct="1">
              <a:spcBef>
                <a:spcPct val="0"/>
              </a:spcBef>
            </a:pPr>
            <a:endParaRPr lang="en-US" dirty="0"/>
          </a:p>
        </p:txBody>
      </p:sp>
      <p:sp>
        <p:nvSpPr>
          <p:cNvPr id="56324" name="灯片编号占位符 3"/>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4CF1727-1482-4CBB-85CA-E9125123D8CD}" type="slidenum">
              <a:rPr lang="zh-CN" altLang="en-US" sz="1200">
                <a:latin typeface="Calibri" panose="020F0502020204030204" pitchFamily="34" charset="0"/>
                <a:ea typeface="微软雅黑" panose="020B0503020204020204" pitchFamily="34" charset="-122"/>
              </a:rPr>
              <a:t>44</a:t>
            </a:fld>
            <a:endParaRPr lang="en-US" altLang="zh-CN" sz="1200">
              <a:latin typeface="Calibri" panose="020F0502020204030204"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7163A55-51D9-4B5B-8E0B-10BE2F68499D}"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B25BA6-60F3-406C-A384-763801A3312C}"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C517B71-3269-4335-B7D3-293D83004F0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6987D-9264-48D0-B0B8-A0E41B593B68}" type="datetime1">
              <a:rPr lang="zh-CN" altLang="en-US" smtClean="0"/>
              <a:t>2019/9/16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272439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E021566-6D7A-4E4F-935F-2B30D31DD9E7}" type="datetime1">
              <a:rPr lang="zh-CN" altLang="en-US" smtClean="0"/>
              <a:t>2019/9/16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80279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291F82-BC18-4DFA-80CF-95A526E5E8F8}" type="datetime1">
              <a:rPr lang="zh-CN" altLang="en-US" smtClean="0"/>
              <a:t>2019/9/16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3980435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C3B576-2903-4E28-9524-E36B7C00BA6C}" type="datetime1">
              <a:rPr lang="zh-CN" altLang="en-US" smtClean="0"/>
              <a:t>2019/9/16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4125126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B175128-3AB1-4C3E-811D-39D4949F0C9E}" type="datetime1">
              <a:rPr lang="zh-CN" altLang="en-US" smtClean="0"/>
              <a:t>2019/9/16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896144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1CB4D6-851E-450F-9BEB-2AFA8BC9E635}" type="datetime1">
              <a:rPr lang="zh-CN" altLang="en-US" smtClean="0"/>
              <a:t>2019/9/16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5515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905A5B-77F5-40E7-9186-2319DA32A381}" type="datetime1">
              <a:rPr lang="zh-CN" altLang="en-US" smtClean="0"/>
              <a:t>2019/9/16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2986393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83DAEC-BBC4-472B-B686-0101A4132F9B}" type="datetime1">
              <a:rPr lang="zh-CN" altLang="en-US" smtClean="0"/>
              <a:t>2019/9/16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209077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AE93FD2-D0EA-4F29-A3A1-DB8C290D14E3}"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F81CA09-3626-475C-AA39-CAD505A66BD5}" type="datetime1">
              <a:rPr lang="zh-CN" altLang="en-US" smtClean="0"/>
              <a:t>2019/9/16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2945471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AB3D8C-BC1A-4C67-BE9D-764D6747EA51}" type="datetime1">
              <a:rPr lang="zh-CN" altLang="en-US" smtClean="0"/>
              <a:t>2019/9/16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3840477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E603368-482C-491C-AF4B-F9404E9908FA}" type="datetime1">
              <a:rPr lang="zh-CN" altLang="en-US" smtClean="0"/>
              <a:t>2019/9/16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444936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5" name="页脚占位符 4"/>
          <p:cNvSpPr>
            <a:spLocks noGrp="1"/>
          </p:cNvSpPr>
          <p:nvPr>
            <p:ph type="ftr" sz="quarter" idx="11"/>
          </p:nvPr>
        </p:nvSpPr>
        <p:spPr>
          <a:xfrm>
            <a:off x="4283968" y="6525345"/>
            <a:ext cx="1743472" cy="332656"/>
          </a:xfrm>
        </p:spPr>
        <p:txBody>
          <a:bodyPr/>
          <a:lstStyle>
            <a:lvl1pPr>
              <a:defRPr>
                <a:solidFill>
                  <a:schemeClr val="tx2"/>
                </a:solidFill>
              </a:defRPr>
            </a:lvl1pPr>
          </a:lstStyle>
          <a:p>
            <a:pPr>
              <a:defRPr/>
            </a:pPr>
            <a:endParaRPr lang="en-US" altLang="zh-CN" dirty="0"/>
          </a:p>
        </p:txBody>
      </p:sp>
    </p:spTree>
    <p:extLst>
      <p:ext uri="{BB962C8B-B14F-4D97-AF65-F5344CB8AC3E}">
        <p14:creationId xmlns:p14="http://schemas.microsoft.com/office/powerpoint/2010/main" val="3763106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5" name="页脚占位符 4"/>
          <p:cNvSpPr>
            <a:spLocks noGrp="1"/>
          </p:cNvSpPr>
          <p:nvPr>
            <p:ph type="ftr" sz="quarter" idx="11"/>
          </p:nvPr>
        </p:nvSpPr>
        <p:spPr>
          <a:xfrm>
            <a:off x="4283968" y="6525345"/>
            <a:ext cx="1743472" cy="332656"/>
          </a:xfrm>
        </p:spPr>
        <p:txBody>
          <a:bodyPr/>
          <a:lstStyle>
            <a:lvl1pPr>
              <a:defRPr>
                <a:solidFill>
                  <a:schemeClr val="tx2"/>
                </a:solidFill>
              </a:defRPr>
            </a:lvl1pPr>
          </a:lstStyle>
          <a:p>
            <a:pPr>
              <a:defRPr/>
            </a:pPr>
            <a:endParaRPr lang="en-US" altLang="zh-CN" dirty="0"/>
          </a:p>
        </p:txBody>
      </p:sp>
    </p:spTree>
    <p:extLst>
      <p:ext uri="{BB962C8B-B14F-4D97-AF65-F5344CB8AC3E}">
        <p14:creationId xmlns:p14="http://schemas.microsoft.com/office/powerpoint/2010/main" val="2065433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2731FA8-3F6C-47D1-8166-54AE78BAB755}"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846F894-3157-4674-AC9B-7CF8A319414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CC06392-DD62-4EF5-A442-3CA154211123}"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6D2C8FF9-6473-4B34-B894-C20A3DC2965E}"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7347B80C-AA43-4929-B396-1C9CA25DAE9E}"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FE7F234-75ED-46A3-9DAA-572C0A7A683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E841710-838A-480B-BC0F-1ACC24FFD5F8}"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spcBef>
                <a:spcPct val="50000"/>
              </a:spcBef>
              <a:defRPr sz="1400" b="0">
                <a:solidFill>
                  <a:schemeClr val="tx1"/>
                </a:solidFill>
                <a:effectLst/>
                <a:ea typeface="+mn-ea"/>
              </a:defRPr>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ctr">
              <a:spcBef>
                <a:spcPct val="50000"/>
              </a:spcBef>
              <a:defRPr sz="1400" b="0">
                <a:solidFill>
                  <a:schemeClr val="tx1"/>
                </a:solidFill>
                <a:effectLst/>
                <a:ea typeface="+mn-ea"/>
              </a:defRPr>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lstStyle>
            <a:lvl1pPr algn="r">
              <a:spcBef>
                <a:spcPct val="50000"/>
              </a:spcBef>
              <a:defRPr sz="1400" b="0">
                <a:solidFill>
                  <a:schemeClr val="tx1"/>
                </a:solidFill>
                <a:effectLst/>
                <a:ea typeface="+mn-ea"/>
              </a:defRPr>
            </a:lvl1pPr>
          </a:lstStyle>
          <a:p>
            <a:fld id="{DCD24458-8FD0-4964-9422-74766179751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0E749-F024-4220-B540-2586B5D8FBB4}" type="datetime1">
              <a:rPr lang="zh-CN" altLang="en-US" smtClean="0"/>
              <a:t>2019/9/16 Monday</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3006496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oleObject" Target="../embeddings/oleObject6.bin"/><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3.png"/><Relationship Id="rId5" Type="http://schemas.openxmlformats.org/officeDocument/2006/relationships/oleObject" Target="../embeddings/oleObject12.bin"/><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8.wmf"/><Relationship Id="rId5" Type="http://schemas.openxmlformats.org/officeDocument/2006/relationships/oleObject" Target="../embeddings/oleObject17.bin"/><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1.png"/><Relationship Id="rId5" Type="http://schemas.openxmlformats.org/officeDocument/2006/relationships/oleObject" Target="../embeddings/oleObject20.bin"/><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3.png"/><Relationship Id="rId5" Type="http://schemas.openxmlformats.org/officeDocument/2006/relationships/oleObject" Target="../embeddings/oleObject22.bin"/><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5.png"/><Relationship Id="rId5" Type="http://schemas.openxmlformats.org/officeDocument/2006/relationships/oleObject" Target="../embeddings/oleObject24.bin"/><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7.png"/><Relationship Id="rId5" Type="http://schemas.openxmlformats.org/officeDocument/2006/relationships/oleObject" Target="../embeddings/oleObject26.bin"/><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9.png"/><Relationship Id="rId5" Type="http://schemas.openxmlformats.org/officeDocument/2006/relationships/oleObject" Target="../embeddings/oleObject28.bin"/><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32.png"/><Relationship Id="rId5" Type="http://schemas.openxmlformats.org/officeDocument/2006/relationships/oleObject" Target="../embeddings/oleObject31.bin"/><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5.png"/><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oleObject" Target="../embeddings/oleObject36.bin"/></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40.png"/><Relationship Id="rId5" Type="http://schemas.openxmlformats.org/officeDocument/2006/relationships/oleObject" Target="../embeddings/oleObject39.bin"/><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4.png"/><Relationship Id="rId5" Type="http://schemas.openxmlformats.org/officeDocument/2006/relationships/oleObject" Target="../embeddings/oleObject43.bin"/><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6.xml"/><Relationship Id="rId7" Type="http://schemas.openxmlformats.org/officeDocument/2006/relationships/oleObject" Target="../embeddings/oleObject47.bin"/><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54.wmf"/><Relationship Id="rId11" Type="http://schemas.openxmlformats.org/officeDocument/2006/relationships/oleObject" Target="../embeddings/oleObject48.bin"/><Relationship Id="rId5" Type="http://schemas.openxmlformats.org/officeDocument/2006/relationships/oleObject" Target="../embeddings/oleObject46.bin"/><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49.bin"/><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9.xml"/><Relationship Id="rId7" Type="http://schemas.openxmlformats.org/officeDocument/2006/relationships/image" Target="../media/image65.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50.bin"/><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10.xml"/><Relationship Id="rId7" Type="http://schemas.openxmlformats.org/officeDocument/2006/relationships/oleObject" Target="../embeddings/oleObject52.bin"/><Relationship Id="rId12"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69.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71.wmf"/><Relationship Id="rId4" Type="http://schemas.openxmlformats.org/officeDocument/2006/relationships/image" Target="../media/image73.png"/><Relationship Id="rId9" Type="http://schemas.openxmlformats.org/officeDocument/2006/relationships/oleObject" Target="../embeddings/oleObject5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notesSlide" Target="../notesSlides/notesSlide13.xml"/><Relationship Id="rId7" Type="http://schemas.openxmlformats.org/officeDocument/2006/relationships/oleObject" Target="../embeddings/oleObject56.bin"/><Relationship Id="rId12" Type="http://schemas.openxmlformats.org/officeDocument/2006/relationships/image" Target="../media/image79.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6.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78.wmf"/><Relationship Id="rId4" Type="http://schemas.openxmlformats.org/officeDocument/2006/relationships/image" Target="../media/image80.png"/><Relationship Id="rId9" Type="http://schemas.openxmlformats.org/officeDocument/2006/relationships/oleObject" Target="../embeddings/oleObject57.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14.xml"/><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81.wmf"/><Relationship Id="rId5" Type="http://schemas.openxmlformats.org/officeDocument/2006/relationships/oleObject" Target="../embeddings/oleObject59.bin"/><Relationship Id="rId4" Type="http://schemas.openxmlformats.org/officeDocument/2006/relationships/image" Target="../media/image83.png"/><Relationship Id="rId9" Type="http://schemas.openxmlformats.org/officeDocument/2006/relationships/image" Target="../media/image8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21.xml"/><Relationship Id="rId7" Type="http://schemas.openxmlformats.org/officeDocument/2006/relationships/image" Target="../media/image93.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62.bin"/><Relationship Id="rId5" Type="http://schemas.openxmlformats.org/officeDocument/2006/relationships/image" Target="../media/image92.wmf"/><Relationship Id="rId10" Type="http://schemas.openxmlformats.org/officeDocument/2006/relationships/image" Target="../media/image96.png"/><Relationship Id="rId4" Type="http://schemas.openxmlformats.org/officeDocument/2006/relationships/oleObject" Target="../embeddings/oleObject61.bin"/><Relationship Id="rId9"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oleObject" Target="../embeddings/oleObject2.bin"/><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3528" y="2302511"/>
            <a:ext cx="8710736" cy="1470025"/>
          </a:xfrm>
        </p:spPr>
        <p:txBody>
          <a:bodyPr>
            <a:normAutofit/>
          </a:bodyPr>
          <a:lstStyle/>
          <a:p>
            <a:r>
              <a:rPr lang="zh-CN" altLang="en-US" sz="4800" b="1" dirty="0">
                <a:solidFill>
                  <a:srgbClr val="FF0000"/>
                </a:solidFill>
                <a:latin typeface="+mj-ea"/>
              </a:rPr>
              <a:t>第三章 传感系统设计</a:t>
            </a:r>
          </a:p>
        </p:txBody>
      </p:sp>
      <p:sp>
        <p:nvSpPr>
          <p:cNvPr id="3" name="副标题 2"/>
          <p:cNvSpPr>
            <a:spLocks noGrp="1"/>
          </p:cNvSpPr>
          <p:nvPr>
            <p:ph type="subTitle" idx="1"/>
          </p:nvPr>
        </p:nvSpPr>
        <p:spPr/>
        <p:txBody>
          <a:bodyPr/>
          <a:lstStyle/>
          <a:p>
            <a:r>
              <a:rPr lang="zh-CN" altLang="en-US" dirty="0">
                <a:effectLst>
                  <a:outerShdw blurRad="38100" dist="38100" dir="2700000" algn="tl">
                    <a:srgbClr val="000000">
                      <a:alpha val="43137"/>
                    </a:srgbClr>
                  </a:outerShdw>
                </a:effectLst>
              </a:rPr>
              <a:t>景奉水</a:t>
            </a:r>
            <a:r>
              <a:rPr lang="en-US" altLang="zh-CN" dirty="0">
                <a:effectLst>
                  <a:outerShdw blurRad="38100" dist="38100" dir="2700000" algn="tl">
                    <a:srgbClr val="000000">
                      <a:alpha val="43137"/>
                    </a:srgbClr>
                  </a:outerShdw>
                </a:effectLst>
              </a:rPr>
              <a:t> </a:t>
            </a:r>
            <a:r>
              <a:rPr lang="zh-CN" altLang="en-US" dirty="0">
                <a:effectLst>
                  <a:outerShdw blurRad="38100" dist="38100" dir="2700000" algn="tl">
                    <a:srgbClr val="000000">
                      <a:alpha val="43137"/>
                    </a:srgbClr>
                  </a:outerShdw>
                </a:effectLst>
              </a:rPr>
              <a:t>中国科学院自动化研究所</a:t>
            </a:r>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fengshui.jing@ia.ac.cn</a:t>
            </a:r>
            <a:endParaRPr lang="zh-CN" altLang="en-US"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xmlns="" id="{E793B32F-9A4C-42D9-A6DC-FACC98CCEA72}"/>
              </a:ext>
            </a:extLst>
          </p:cNvPr>
          <p:cNvSpPr txBox="1"/>
          <p:nvPr/>
        </p:nvSpPr>
        <p:spPr>
          <a:xfrm>
            <a:off x="2627784" y="1599348"/>
            <a:ext cx="4339650" cy="646331"/>
          </a:xfrm>
          <a:prstGeom prst="rect">
            <a:avLst/>
          </a:prstGeom>
          <a:noFill/>
        </p:spPr>
        <p:txBody>
          <a:bodyPr wrap="none" rtlCol="0">
            <a:spAutoFit/>
          </a:bodyPr>
          <a:lstStyle/>
          <a:p>
            <a:r>
              <a:rPr lang="en-US" altLang="zh-CN" sz="3600" dirty="0"/>
              <a:t>《</a:t>
            </a:r>
            <a:r>
              <a:rPr lang="zh-CN" altLang="en-US" sz="3600" dirty="0"/>
              <a:t>机器人系统设计</a:t>
            </a:r>
            <a:r>
              <a:rPr lang="en-US" altLang="zh-CN" sz="3600" dirty="0"/>
              <a:t>》</a:t>
            </a:r>
            <a:endParaRPr lang="zh-CN" altLang="en-US" sz="3600" dirty="0"/>
          </a:p>
        </p:txBody>
      </p:sp>
      <p:sp>
        <p:nvSpPr>
          <p:cNvPr id="6" name="灯片编号占位符 5">
            <a:extLst>
              <a:ext uri="{FF2B5EF4-FFF2-40B4-BE49-F238E27FC236}">
                <a16:creationId xmlns:a16="http://schemas.microsoft.com/office/drawing/2014/main" xmlns="" id="{6A320778-C308-4883-8928-A35D90CEC8E2}"/>
              </a:ext>
            </a:extLst>
          </p:cNvPr>
          <p:cNvSpPr>
            <a:spLocks noGrp="1"/>
          </p:cNvSpPr>
          <p:nvPr>
            <p:ph type="sldNum" sz="quarter" idx="12"/>
          </p:nvPr>
        </p:nvSpPr>
        <p:spPr/>
        <p:txBody>
          <a:bodyPr/>
          <a:lstStyle/>
          <a:p>
            <a:fld id="{47163A55-51D9-4B5B-8E0B-10BE2F68499D}" type="slidenum">
              <a:rPr lang="en-US" altLang="zh-CN" smtClean="0"/>
              <a:t>1</a:t>
            </a:fld>
            <a:endParaRPr lang="en-US" altLang="zh-CN"/>
          </a:p>
        </p:txBody>
      </p:sp>
    </p:spTree>
    <p:extLst>
      <p:ext uri="{BB962C8B-B14F-4D97-AF65-F5344CB8AC3E}">
        <p14:creationId xmlns:p14="http://schemas.microsoft.com/office/powerpoint/2010/main" val="146848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xmlns="" id="{4791CFF4-1606-4903-A823-A68608D2CB12}"/>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精度</a:t>
            </a:r>
            <a:endParaRPr lang="en-US" altLang="zh-CN" sz="4800" dirty="0">
              <a:solidFill>
                <a:schemeClr val="tx1"/>
              </a:solidFill>
              <a:latin typeface="隶书" panose="02010509060101010101" pitchFamily="49" charset="-122"/>
            </a:endParaRPr>
          </a:p>
        </p:txBody>
      </p:sp>
      <p:sp>
        <p:nvSpPr>
          <p:cNvPr id="14340" name="Rectangle 3">
            <a:extLst>
              <a:ext uri="{FF2B5EF4-FFF2-40B4-BE49-F238E27FC236}">
                <a16:creationId xmlns:a16="http://schemas.microsoft.com/office/drawing/2014/main" xmlns="" id="{9A0488D3-13DF-4858-8B39-26BDC90D9468}"/>
              </a:ext>
            </a:extLst>
          </p:cNvPr>
          <p:cNvSpPr>
            <a:spLocks noGrp="1" noChangeArrowheads="1"/>
          </p:cNvSpPr>
          <p:nvPr>
            <p:ph type="body" idx="1"/>
          </p:nvPr>
        </p:nvSpPr>
        <p:spPr>
          <a:xfrm>
            <a:off x="304800" y="1828800"/>
            <a:ext cx="8534400" cy="4611688"/>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定义：传感器的精度表示传感器在规定条件下允许的最大绝对误差相对于传感器满量程</a:t>
            </a:r>
            <a:r>
              <a:rPr lang="zh-CN" altLang="en-US" sz="2800" dirty="0">
                <a:latin typeface="楷体_GB2312" pitchFamily="49" charset="-122"/>
                <a:ea typeface="楷体_GB2312" pitchFamily="49" charset="-122"/>
              </a:rPr>
              <a:t>（</a:t>
            </a:r>
            <a:r>
              <a:rPr lang="en-US" altLang="zh-CN" sz="2800" b="1" i="1" dirty="0">
                <a:latin typeface="楷体_GB2312" pitchFamily="49" charset="-122"/>
                <a:ea typeface="楷体_GB2312" pitchFamily="49" charset="-122"/>
              </a:rPr>
              <a:t>F.S</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Full Scale</a:t>
            </a:r>
            <a:r>
              <a:rPr lang="en-US" altLang="zh-CN" sz="2800" dirty="0">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输出的百分比，</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endParaRPr lang="en-US" altLang="zh-CN"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endParaRPr lang="en-US" altLang="zh-CN"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en-US" altLang="zh-CN" sz="2800" dirty="0">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其中，</a:t>
            </a:r>
            <a:r>
              <a:rPr lang="en-US" altLang="zh-CN" sz="2800" i="1" dirty="0">
                <a:solidFill>
                  <a:schemeClr val="tx1"/>
                </a:solidFill>
                <a:latin typeface="楷体_GB2312" pitchFamily="49" charset="-122"/>
                <a:ea typeface="楷体_GB2312" pitchFamily="49" charset="-122"/>
              </a:rPr>
              <a:t>ΔA</a:t>
            </a:r>
            <a:r>
              <a:rPr lang="zh-CN" altLang="en-US" sz="2800" dirty="0">
                <a:solidFill>
                  <a:schemeClr val="tx1"/>
                </a:solidFill>
                <a:latin typeface="楷体_GB2312" pitchFamily="49" charset="-122"/>
                <a:ea typeface="楷体_GB2312" pitchFamily="49" charset="-122"/>
              </a:rPr>
              <a:t>为测量范围内允许的最大绝对误差。</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在应用中，为了简化传感器的精度的表示方法，引用了精度等级的概念，分为：0.05、0.1、0.2、0.3、0.5、1.0、1.5、2.0。精度等级越小精度越高 </a:t>
            </a:r>
          </a:p>
        </p:txBody>
      </p:sp>
      <p:graphicFrame>
        <p:nvGraphicFramePr>
          <p:cNvPr id="14338" name="Object 4">
            <a:extLst>
              <a:ext uri="{FF2B5EF4-FFF2-40B4-BE49-F238E27FC236}">
                <a16:creationId xmlns:a16="http://schemas.microsoft.com/office/drawing/2014/main" xmlns="" id="{D5747B15-F036-4D88-B1A0-9D9266BDA733}"/>
              </a:ext>
            </a:extLst>
          </p:cNvPr>
          <p:cNvGraphicFramePr>
            <a:graphicFrameLocks noChangeAspect="1"/>
          </p:cNvGraphicFramePr>
          <p:nvPr>
            <p:extLst>
              <p:ext uri="{D42A27DB-BD31-4B8C-83A1-F6EECF244321}">
                <p14:modId xmlns:p14="http://schemas.microsoft.com/office/powerpoint/2010/main" val="2550771875"/>
              </p:ext>
            </p:extLst>
          </p:nvPr>
        </p:nvGraphicFramePr>
        <p:xfrm>
          <a:off x="3071813" y="3252788"/>
          <a:ext cx="2063750" cy="731837"/>
        </p:xfrm>
        <a:graphic>
          <a:graphicData uri="http://schemas.openxmlformats.org/presentationml/2006/ole">
            <mc:AlternateContent xmlns:mc="http://schemas.openxmlformats.org/markup-compatibility/2006">
              <mc:Choice xmlns:v="urn:schemas-microsoft-com:vml" Requires="v">
                <p:oleObj spid="_x0000_s63558" name="BMP 图像" r:id="rId4" imgW="1434960" imgH="507960" progId="Paint.Picture">
                  <p:embed/>
                </p:oleObj>
              </mc:Choice>
              <mc:Fallback>
                <p:oleObj name="BMP 图像" r:id="rId4" imgW="1434960" imgH="507960" progId="Paint.Picture">
                  <p:embed/>
                  <p:pic>
                    <p:nvPicPr>
                      <p:cNvPr id="14338" name="Object 4">
                        <a:extLst>
                          <a:ext uri="{FF2B5EF4-FFF2-40B4-BE49-F238E27FC236}">
                            <a16:creationId xmlns:a16="http://schemas.microsoft.com/office/drawing/2014/main" xmlns="" id="{D5747B15-F036-4D88-B1A0-9D9266BDA733}"/>
                          </a:ext>
                        </a:extLst>
                      </p:cNvPr>
                      <p:cNvPicPr>
                        <a:picLocks noChangeAspect="1" noChangeArrowheads="1"/>
                      </p:cNvPicPr>
                      <p:nvPr/>
                    </p:nvPicPr>
                    <p:blipFill>
                      <a:blip r:embed="rId5"/>
                      <a:srcRect/>
                      <a:stretch>
                        <a:fillRect/>
                      </a:stretch>
                    </p:blipFill>
                    <p:spPr bwMode="auto">
                      <a:xfrm>
                        <a:off x="3071813" y="3252788"/>
                        <a:ext cx="2063750" cy="731837"/>
                      </a:xfrm>
                      <a:prstGeom prst="rect">
                        <a:avLst/>
                      </a:prstGeom>
                      <a:noFill/>
                      <a:ln>
                        <a:noFill/>
                      </a:ln>
                      <a:effectLst/>
                    </p:spPr>
                  </p:pic>
                </p:oleObj>
              </mc:Fallback>
            </mc:AlternateContent>
          </a:graphicData>
        </a:graphic>
      </p:graphicFrame>
      <p:sp>
        <p:nvSpPr>
          <p:cNvPr id="5" name="Rectangle 4">
            <a:extLst>
              <a:ext uri="{FF2B5EF4-FFF2-40B4-BE49-F238E27FC236}">
                <a16:creationId xmlns:a16="http://schemas.microsoft.com/office/drawing/2014/main" xmlns="" id="{D94B04F6-4180-42F8-A0D8-F2E0179C619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FFBAA6AA-0485-45F8-BF59-3DF2936DD296}"/>
              </a:ext>
            </a:extLst>
          </p:cNvPr>
          <p:cNvSpPr>
            <a:spLocks noGrp="1"/>
          </p:cNvSpPr>
          <p:nvPr>
            <p:ph type="sldNum" sz="quarter" idx="12"/>
          </p:nvPr>
        </p:nvSpPr>
        <p:spPr/>
        <p:txBody>
          <a:bodyPr/>
          <a:lstStyle/>
          <a:p>
            <a:fld id="{8AE93FD2-D0EA-4F29-A3A1-DB8C290D14E3}" type="slidenum">
              <a:rPr lang="en-US" altLang="zh-CN" smtClean="0"/>
              <a:t>10</a:t>
            </a:fld>
            <a:endParaRPr lang="en-US" altLang="zh-CN"/>
          </a:p>
        </p:txBody>
      </p:sp>
    </p:spTree>
    <p:extLst>
      <p:ext uri="{BB962C8B-B14F-4D97-AF65-F5344CB8AC3E}">
        <p14:creationId xmlns:p14="http://schemas.microsoft.com/office/powerpoint/2010/main" val="204552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xmlns="" id="{441A7B6B-5128-443E-8B5D-134267849B3E}"/>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线性度（非线性误差） </a:t>
            </a:r>
            <a:endParaRPr lang="en-US" altLang="zh-CN" sz="4800" dirty="0">
              <a:solidFill>
                <a:schemeClr val="tx1"/>
              </a:solidFill>
              <a:latin typeface="隶书" panose="02010509060101010101" pitchFamily="49" charset="-122"/>
            </a:endParaRPr>
          </a:p>
        </p:txBody>
      </p:sp>
      <p:sp>
        <p:nvSpPr>
          <p:cNvPr id="15365" name="Rectangle 3">
            <a:extLst>
              <a:ext uri="{FF2B5EF4-FFF2-40B4-BE49-F238E27FC236}">
                <a16:creationId xmlns:a16="http://schemas.microsoft.com/office/drawing/2014/main" xmlns="" id="{D7650384-0A98-4945-B510-4AEE354CF9D9}"/>
              </a:ext>
            </a:extLst>
          </p:cNvPr>
          <p:cNvSpPr>
            <a:spLocks noGrp="1" noChangeArrowheads="1"/>
          </p:cNvSpPr>
          <p:nvPr>
            <p:ph type="body" idx="1"/>
          </p:nvPr>
        </p:nvSpPr>
        <p:spPr>
          <a:xfrm>
            <a:off x="228600" y="1828800"/>
            <a:ext cx="8763000" cy="4611688"/>
          </a:xfrm>
        </p:spPr>
        <p:txBody>
          <a:bodyPr/>
          <a:lstStyle/>
          <a:p>
            <a:pPr eaLnBrk="1" hangingPunct="1">
              <a:buFont typeface="Wingdings" panose="05000000000000000000" pitchFamily="2" charset="2"/>
              <a:buNone/>
            </a:pPr>
            <a:r>
              <a:rPr lang="zh-CN" altLang="en-US" dirty="0">
                <a:solidFill>
                  <a:schemeClr val="tx1"/>
                </a:solidFill>
                <a:latin typeface="楷体_GB2312" pitchFamily="49" charset="-122"/>
                <a:ea typeface="楷体_GB2312" pitchFamily="49" charset="-122"/>
              </a:rPr>
              <a:t>　</a:t>
            </a:r>
            <a:r>
              <a:rPr lang="zh-CN" altLang="en-US" sz="2800" dirty="0">
                <a:solidFill>
                  <a:schemeClr val="tx1"/>
                </a:solidFill>
                <a:latin typeface="楷体_GB2312" pitchFamily="49" charset="-122"/>
                <a:ea typeface="楷体_GB2312" pitchFamily="49" charset="-122"/>
              </a:rPr>
              <a:t>在规定条件下，传感器校准曲线与拟合直线间最大偏差与满量程（</a:t>
            </a:r>
            <a:r>
              <a:rPr lang="en-US" altLang="zh-CN" sz="2800" b="1" i="1" dirty="0">
                <a:solidFill>
                  <a:schemeClr val="tx1"/>
                </a:solidFill>
                <a:latin typeface="楷体_GB2312" pitchFamily="49" charset="-122"/>
                <a:ea typeface="楷体_GB2312" pitchFamily="49" charset="-122"/>
              </a:rPr>
              <a:t>F.S</a:t>
            </a:r>
            <a:r>
              <a:rPr lang="zh-CN" altLang="en-US" sz="2800" b="1" dirty="0">
                <a:solidFill>
                  <a:schemeClr val="tx1"/>
                </a:solidFill>
                <a:latin typeface="楷体_GB2312" pitchFamily="49" charset="-122"/>
                <a:ea typeface="楷体_GB2312" pitchFamily="49" charset="-122"/>
              </a:rPr>
              <a:t>，</a:t>
            </a:r>
            <a:r>
              <a:rPr lang="en-US" altLang="zh-CN" sz="2800" b="1" dirty="0">
                <a:solidFill>
                  <a:schemeClr val="tx1"/>
                </a:solidFill>
                <a:latin typeface="楷体_GB2312" pitchFamily="49" charset="-122"/>
                <a:ea typeface="楷体_GB2312" pitchFamily="49" charset="-122"/>
              </a:rPr>
              <a:t>Full Scale</a:t>
            </a:r>
            <a:r>
              <a:rPr lang="en-US" altLang="zh-CN" sz="28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输出值的百分比称为线性度。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线性度：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拟合方法有基端线性拟合、最佳直线拟合和最小二乘法拟合。</a:t>
            </a:r>
            <a:r>
              <a:rPr lang="zh-CN" altLang="en-US" dirty="0">
                <a:solidFill>
                  <a:schemeClr val="tx1"/>
                </a:solidFill>
                <a:latin typeface="楷体_GB2312" pitchFamily="49" charset="-122"/>
                <a:ea typeface="楷体_GB2312" pitchFamily="49" charset="-122"/>
              </a:rPr>
              <a:t> </a:t>
            </a:r>
          </a:p>
        </p:txBody>
      </p:sp>
      <p:graphicFrame>
        <p:nvGraphicFramePr>
          <p:cNvPr id="15362" name="Object 5">
            <a:extLst>
              <a:ext uri="{FF2B5EF4-FFF2-40B4-BE49-F238E27FC236}">
                <a16:creationId xmlns:a16="http://schemas.microsoft.com/office/drawing/2014/main" xmlns="" id="{5839F44A-346E-4D1A-B74F-067F0837663A}"/>
              </a:ext>
            </a:extLst>
          </p:cNvPr>
          <p:cNvGraphicFramePr>
            <a:graphicFrameLocks noChangeAspect="1"/>
          </p:cNvGraphicFramePr>
          <p:nvPr>
            <p:extLst>
              <p:ext uri="{D42A27DB-BD31-4B8C-83A1-F6EECF244321}">
                <p14:modId xmlns:p14="http://schemas.microsoft.com/office/powerpoint/2010/main" val="3259239018"/>
              </p:ext>
            </p:extLst>
          </p:nvPr>
        </p:nvGraphicFramePr>
        <p:xfrm>
          <a:off x="3376612" y="2924944"/>
          <a:ext cx="2390775" cy="781050"/>
        </p:xfrm>
        <a:graphic>
          <a:graphicData uri="http://schemas.openxmlformats.org/presentationml/2006/ole">
            <mc:AlternateContent xmlns:mc="http://schemas.openxmlformats.org/markup-compatibility/2006">
              <mc:Choice xmlns:v="urn:schemas-microsoft-com:vml" Requires="v">
                <p:oleObj spid="_x0000_s64650" name="位图图像" r:id="rId3" imgW="2390476" imgH="781159" progId="Paint.Picture">
                  <p:embed/>
                </p:oleObj>
              </mc:Choice>
              <mc:Fallback>
                <p:oleObj name="位图图像" r:id="rId3" imgW="2390476" imgH="781159" progId="Paint.Picture">
                  <p:embed/>
                  <p:pic>
                    <p:nvPicPr>
                      <p:cNvPr id="15362" name="Object 5">
                        <a:extLst>
                          <a:ext uri="{FF2B5EF4-FFF2-40B4-BE49-F238E27FC236}">
                            <a16:creationId xmlns:a16="http://schemas.microsoft.com/office/drawing/2014/main" xmlns="" id="{5839F44A-346E-4D1A-B74F-067F08376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612" y="2924944"/>
                        <a:ext cx="23907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6">
            <a:extLst>
              <a:ext uri="{FF2B5EF4-FFF2-40B4-BE49-F238E27FC236}">
                <a16:creationId xmlns:a16="http://schemas.microsoft.com/office/drawing/2014/main" xmlns="" id="{6F3A2052-6A01-46AB-90D4-5EBC68727E1A}"/>
              </a:ext>
            </a:extLst>
          </p:cNvPr>
          <p:cNvGraphicFramePr>
            <a:graphicFrameLocks noChangeAspect="1"/>
          </p:cNvGraphicFramePr>
          <p:nvPr>
            <p:extLst>
              <p:ext uri="{D42A27DB-BD31-4B8C-83A1-F6EECF244321}">
                <p14:modId xmlns:p14="http://schemas.microsoft.com/office/powerpoint/2010/main" val="642164123"/>
              </p:ext>
            </p:extLst>
          </p:nvPr>
        </p:nvGraphicFramePr>
        <p:xfrm>
          <a:off x="2058987" y="4362450"/>
          <a:ext cx="6399213" cy="2343150"/>
        </p:xfrm>
        <a:graphic>
          <a:graphicData uri="http://schemas.openxmlformats.org/presentationml/2006/ole">
            <mc:AlternateContent xmlns:mc="http://schemas.openxmlformats.org/markup-compatibility/2006">
              <mc:Choice xmlns:v="urn:schemas-microsoft-com:vml" Requires="v">
                <p:oleObj spid="_x0000_s64651" name="位图图像" r:id="rId5" imgW="6400000" imgH="2343477" progId="Paint.Picture">
                  <p:embed/>
                </p:oleObj>
              </mc:Choice>
              <mc:Fallback>
                <p:oleObj name="位图图像" r:id="rId5" imgW="6400000" imgH="2343477" progId="Paint.Picture">
                  <p:embed/>
                  <p:pic>
                    <p:nvPicPr>
                      <p:cNvPr id="15363" name="Object 6">
                        <a:extLst>
                          <a:ext uri="{FF2B5EF4-FFF2-40B4-BE49-F238E27FC236}">
                            <a16:creationId xmlns:a16="http://schemas.microsoft.com/office/drawing/2014/main" xmlns="" id="{6F3A2052-6A01-46AB-90D4-5EBC68727E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987" y="4362450"/>
                        <a:ext cx="6399213"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E0160D97-7BB2-40F6-896D-D348BF9EB03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C43831AF-8719-42FE-8E6F-72E8895BED44}"/>
              </a:ext>
            </a:extLst>
          </p:cNvPr>
          <p:cNvSpPr>
            <a:spLocks noGrp="1"/>
          </p:cNvSpPr>
          <p:nvPr>
            <p:ph type="sldNum" sz="quarter" idx="12"/>
          </p:nvPr>
        </p:nvSpPr>
        <p:spPr/>
        <p:txBody>
          <a:bodyPr/>
          <a:lstStyle/>
          <a:p>
            <a:fld id="{8AE93FD2-D0EA-4F29-A3A1-DB8C290D14E3}" type="slidenum">
              <a:rPr lang="en-US" altLang="zh-CN" smtClean="0"/>
              <a:t>11</a:t>
            </a:fld>
            <a:endParaRPr lang="en-US" altLang="zh-CN"/>
          </a:p>
        </p:txBody>
      </p:sp>
    </p:spTree>
    <p:extLst>
      <p:ext uri="{BB962C8B-B14F-4D97-AF65-F5344CB8AC3E}">
        <p14:creationId xmlns:p14="http://schemas.microsoft.com/office/powerpoint/2010/main" val="2168585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xmlns="" id="{944AF8B8-EEBB-4577-9B66-8296C34E569B}"/>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a:t>
            </a:r>
            <a:r>
              <a:rPr lang="zh-CN" altLang="en-US" sz="3600" dirty="0">
                <a:solidFill>
                  <a:schemeClr val="tx1"/>
                </a:solidFill>
                <a:latin typeface="隶书" panose="02010509060101010101" pitchFamily="49" charset="-122"/>
              </a:rPr>
              <a:t>最小检测量和分辨率</a:t>
            </a:r>
            <a:r>
              <a:rPr lang="zh-CN" altLang="en-US" sz="3600" b="1" dirty="0">
                <a:solidFill>
                  <a:schemeClr val="tx1"/>
                </a:solidFill>
                <a:latin typeface="楷体_GB2312" pitchFamily="49" charset="-122"/>
                <a:ea typeface="楷体_GB2312" pitchFamily="49" charset="-122"/>
              </a:rPr>
              <a:t> </a:t>
            </a:r>
          </a:p>
        </p:txBody>
      </p:sp>
      <p:sp>
        <p:nvSpPr>
          <p:cNvPr id="460803" name="Rectangle 3">
            <a:extLst>
              <a:ext uri="{FF2B5EF4-FFF2-40B4-BE49-F238E27FC236}">
                <a16:creationId xmlns:a16="http://schemas.microsoft.com/office/drawing/2014/main" xmlns="" id="{EAD0E776-037C-4B0C-A4AA-8D17CCB1E2AD}"/>
              </a:ext>
            </a:extLst>
          </p:cNvPr>
          <p:cNvSpPr>
            <a:spLocks noGrp="1" noChangeArrowheads="1"/>
          </p:cNvSpPr>
          <p:nvPr>
            <p:ph type="body" idx="1"/>
          </p:nvPr>
        </p:nvSpPr>
        <p:spPr>
          <a:xfrm>
            <a:off x="609600" y="2017713"/>
            <a:ext cx="8345488" cy="4114800"/>
          </a:xfrm>
        </p:spPr>
        <p:txBody>
          <a:bodyPr/>
          <a:lstStyle/>
          <a:p>
            <a:pPr eaLnBrk="1" hangingPunct="1">
              <a:buFont typeface="Wingdings" panose="05000000000000000000" pitchFamily="2" charset="2"/>
              <a:buNone/>
            </a:pPr>
            <a:r>
              <a:rPr lang="zh-CN" altLang="en-US"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楷体_GB2312" pitchFamily="49" charset="-122"/>
                <a:ea typeface="楷体_GB2312" pitchFamily="49" charset="-122"/>
              </a:rPr>
              <a:t>　是指传感器能确切反映被测量的最低极限量 </a:t>
            </a:r>
            <a:r>
              <a:rPr lang="en-US" altLang="zh-CN" sz="2800" i="1" dirty="0" err="1">
                <a:solidFill>
                  <a:schemeClr val="tx1"/>
                </a:solidFill>
                <a:latin typeface="楷体_GB2312" pitchFamily="49" charset="-122"/>
                <a:ea typeface="楷体_GB2312" pitchFamily="49" charset="-122"/>
              </a:rPr>
              <a:t>Δx</a:t>
            </a:r>
            <a:r>
              <a:rPr lang="en-US" altLang="zh-CN" sz="28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小于这个量的区域称为死区。对于数字传感器，</a:t>
            </a:r>
            <a:r>
              <a:rPr lang="zh-CN" altLang="en-US" sz="2800" dirty="0">
                <a:solidFill>
                  <a:srgbClr val="FF0000"/>
                </a:solidFill>
                <a:latin typeface="楷体_GB2312" pitchFamily="49" charset="-122"/>
                <a:ea typeface="楷体_GB2312" pitchFamily="49" charset="-122"/>
              </a:rPr>
              <a:t>常用分辨率</a:t>
            </a:r>
            <a:r>
              <a:rPr lang="zh-CN" altLang="en-US" sz="2800" dirty="0">
                <a:solidFill>
                  <a:schemeClr val="tx1"/>
                </a:solidFill>
                <a:latin typeface="楷体_GB2312" pitchFamily="49" charset="-122"/>
                <a:ea typeface="楷体_GB2312" pitchFamily="49" charset="-122"/>
              </a:rPr>
              <a:t>来表示。</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最小检测量(或感度)的影响因素二：</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(1) 输入的变动量</a:t>
            </a:r>
            <a:r>
              <a:rPr lang="en-US" altLang="zh-CN" sz="2800" i="1" dirty="0" err="1">
                <a:solidFill>
                  <a:schemeClr val="tx1"/>
                </a:solidFill>
                <a:latin typeface="楷体_GB2312" pitchFamily="49" charset="-122"/>
                <a:ea typeface="楷体_GB2312" pitchFamily="49" charset="-122"/>
              </a:rPr>
              <a:t>Δx</a:t>
            </a:r>
            <a:r>
              <a:rPr lang="zh-CN" altLang="en-US" sz="2800" dirty="0">
                <a:solidFill>
                  <a:schemeClr val="tx1"/>
                </a:solidFill>
                <a:latin typeface="楷体_GB2312" pitchFamily="49" charset="-122"/>
                <a:ea typeface="楷体_GB2312" pitchFamily="49" charset="-122"/>
              </a:rPr>
              <a:t>在传感器内部被吸收</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如：带有螺纹或齿条传递的传感器，由于螺纹和螺母间、齿轮和齿条间存在间隙，当输入变量</a:t>
            </a:r>
            <a:r>
              <a:rPr lang="en-US" altLang="zh-CN" sz="2800" i="1" dirty="0" err="1">
                <a:solidFill>
                  <a:schemeClr val="tx1"/>
                </a:solidFill>
                <a:latin typeface="楷体_GB2312" pitchFamily="49" charset="-122"/>
                <a:ea typeface="楷体_GB2312" pitchFamily="49" charset="-122"/>
              </a:rPr>
              <a:t>Δx</a:t>
            </a:r>
            <a:r>
              <a:rPr lang="zh-CN" altLang="en-US" sz="2800" dirty="0">
                <a:solidFill>
                  <a:schemeClr val="tx1"/>
                </a:solidFill>
                <a:latin typeface="楷体_GB2312" pitchFamily="49" charset="-122"/>
                <a:ea typeface="楷体_GB2312" pitchFamily="49" charset="-122"/>
              </a:rPr>
              <a:t>小于这一间隙时，便被传感器内部吸收。</a:t>
            </a:r>
          </a:p>
        </p:txBody>
      </p:sp>
      <p:sp>
        <p:nvSpPr>
          <p:cNvPr id="4" name="Rectangle 4">
            <a:extLst>
              <a:ext uri="{FF2B5EF4-FFF2-40B4-BE49-F238E27FC236}">
                <a16:creationId xmlns:a16="http://schemas.microsoft.com/office/drawing/2014/main" xmlns="" id="{88238A02-EA70-4945-8C6E-CD9BF059E18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BA7D9F29-DD4F-4626-B290-768900A4F0D2}"/>
              </a:ext>
            </a:extLst>
          </p:cNvPr>
          <p:cNvSpPr>
            <a:spLocks noGrp="1"/>
          </p:cNvSpPr>
          <p:nvPr>
            <p:ph type="sldNum" sz="quarter" idx="12"/>
          </p:nvPr>
        </p:nvSpPr>
        <p:spPr/>
        <p:txBody>
          <a:bodyPr/>
          <a:lstStyle/>
          <a:p>
            <a:fld id="{8AE93FD2-D0EA-4F29-A3A1-DB8C290D14E3}" type="slidenum">
              <a:rPr lang="en-US" altLang="zh-CN" smtClean="0"/>
              <a:t>12</a:t>
            </a:fld>
            <a:endParaRPr lang="en-US" altLang="zh-CN"/>
          </a:p>
        </p:txBody>
      </p:sp>
    </p:spTree>
    <p:extLst>
      <p:ext uri="{BB962C8B-B14F-4D97-AF65-F5344CB8AC3E}">
        <p14:creationId xmlns:p14="http://schemas.microsoft.com/office/powerpoint/2010/main" val="23772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xmlns="" id="{44A552DE-4250-4DA5-B011-7F700D3E4C7A}"/>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最小检测量和分辨率（续）</a:t>
            </a:r>
            <a:endParaRPr lang="zh-CN" altLang="en-US" dirty="0">
              <a:solidFill>
                <a:schemeClr val="tx1"/>
              </a:solidFill>
            </a:endParaRPr>
          </a:p>
        </p:txBody>
      </p:sp>
      <p:sp>
        <p:nvSpPr>
          <p:cNvPr id="16388" name="Rectangle 3">
            <a:extLst>
              <a:ext uri="{FF2B5EF4-FFF2-40B4-BE49-F238E27FC236}">
                <a16:creationId xmlns:a16="http://schemas.microsoft.com/office/drawing/2014/main" xmlns="" id="{03E7E244-9025-426D-8F7E-35528588E299}"/>
              </a:ext>
            </a:extLst>
          </p:cNvPr>
          <p:cNvSpPr>
            <a:spLocks noGrp="1" noChangeArrowheads="1"/>
          </p:cNvSpPr>
          <p:nvPr>
            <p:ph type="body" idx="1"/>
          </p:nvPr>
        </p:nvSpPr>
        <p:spPr>
          <a:xfrm>
            <a:off x="609600" y="2017713"/>
            <a:ext cx="8345488" cy="4114800"/>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(2) 传感器输入、输出端均存在噪声干扰，</a:t>
            </a:r>
            <a:r>
              <a:rPr lang="en-US" altLang="zh-CN" sz="2800" i="1" dirty="0" err="1">
                <a:solidFill>
                  <a:schemeClr val="tx1"/>
                </a:solidFill>
                <a:latin typeface="楷体_GB2312" pitchFamily="49" charset="-122"/>
                <a:ea typeface="楷体_GB2312" pitchFamily="49" charset="-122"/>
              </a:rPr>
              <a:t>Δx</a:t>
            </a:r>
            <a:r>
              <a:rPr lang="zh-CN" altLang="en-US" sz="2800" dirty="0">
                <a:solidFill>
                  <a:schemeClr val="tx1"/>
                </a:solidFill>
                <a:latin typeface="楷体_GB2312" pitchFamily="49" charset="-122"/>
                <a:ea typeface="楷体_GB2312" pitchFamily="49" charset="-122"/>
              </a:rPr>
              <a:t>过小时，被外界噪声所淹没。</a:t>
            </a:r>
          </a:p>
          <a:p>
            <a:pPr eaLnBrk="1" hangingPunct="1">
              <a:buFont typeface="Wingdings" panose="05000000000000000000" pitchFamily="2" charset="2"/>
              <a:buNone/>
            </a:pPr>
            <a:r>
              <a:rPr lang="zh-CN" altLang="en-US" sz="2800" dirty="0">
                <a:solidFill>
                  <a:schemeClr val="tx1"/>
                </a:solidFill>
                <a:latin typeface="Times New Roman" panose="02020603050405020304" pitchFamily="18" charset="0"/>
                <a:ea typeface="楷体_GB2312" pitchFamily="49" charset="-122"/>
              </a:rPr>
              <a:t> </a:t>
            </a:r>
            <a:r>
              <a:rPr lang="zh-CN" altLang="en-US" sz="2800" dirty="0">
                <a:solidFill>
                  <a:schemeClr val="tx1"/>
                </a:solidFill>
                <a:latin typeface="楷体_GB2312" pitchFamily="49" charset="-122"/>
                <a:ea typeface="楷体_GB2312" pitchFamily="49" charset="-122"/>
              </a:rPr>
              <a:t>　最小检测量：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其中，</a:t>
            </a:r>
            <a:r>
              <a:rPr lang="en-US" altLang="zh-CN" sz="2800" i="1" dirty="0">
                <a:solidFill>
                  <a:schemeClr val="tx1"/>
                </a:solidFill>
                <a:latin typeface="楷体_GB2312" pitchFamily="49" charset="-122"/>
                <a:ea typeface="楷体_GB2312" pitchFamily="49" charset="-122"/>
              </a:rPr>
              <a:t>C</a:t>
            </a:r>
            <a:r>
              <a:rPr lang="zh-CN" altLang="en-US" sz="2800" dirty="0">
                <a:solidFill>
                  <a:schemeClr val="tx1"/>
                </a:solidFill>
                <a:latin typeface="楷体_GB2312" pitchFamily="49" charset="-122"/>
                <a:ea typeface="楷体_GB2312" pitchFamily="49" charset="-122"/>
              </a:rPr>
              <a:t>为系数，一般取1～5，</a:t>
            </a:r>
            <a:r>
              <a:rPr lang="en-US" altLang="zh-CN" sz="2800" i="1" dirty="0">
                <a:solidFill>
                  <a:schemeClr val="tx1"/>
                </a:solidFill>
                <a:latin typeface="楷体_GB2312" pitchFamily="49" charset="-122"/>
                <a:ea typeface="楷体_GB2312" pitchFamily="49" charset="-122"/>
              </a:rPr>
              <a:t>N</a:t>
            </a:r>
            <a:r>
              <a:rPr lang="zh-CN" altLang="en-US" sz="2800" dirty="0">
                <a:solidFill>
                  <a:schemeClr val="tx1"/>
                </a:solidFill>
                <a:latin typeface="楷体_GB2312" pitchFamily="49" charset="-122"/>
                <a:ea typeface="楷体_GB2312" pitchFamily="49" charset="-122"/>
              </a:rPr>
              <a:t>为噪声电平，</a:t>
            </a:r>
            <a:r>
              <a:rPr lang="en-US" altLang="zh-CN" sz="2800" dirty="0">
                <a:ea typeface="楷体_GB2312" pitchFamily="49" charset="-122"/>
              </a:rPr>
              <a:t>K</a:t>
            </a:r>
            <a:r>
              <a:rPr lang="zh-CN" altLang="en-US" sz="2800" dirty="0">
                <a:ea typeface="楷体_GB2312" pitchFamily="49" charset="-122"/>
              </a:rPr>
              <a:t>为灵敏度。</a:t>
            </a:r>
            <a:r>
              <a:rPr lang="zh-CN" altLang="en-US" sz="2800" dirty="0">
                <a:solidFill>
                  <a:srgbClr val="FF0000"/>
                </a:solidFill>
                <a:latin typeface="楷体_GB2312" pitchFamily="49" charset="-122"/>
                <a:ea typeface="楷体_GB2312" pitchFamily="49" charset="-122"/>
              </a:rPr>
              <a:t>上式反应了灵敏度和最小检测量（分辨率）间的关系</a:t>
            </a:r>
            <a:r>
              <a:rPr lang="zh-CN" altLang="en-US" sz="2800" dirty="0">
                <a:solidFill>
                  <a:schemeClr val="tx1"/>
                </a:solidFill>
                <a:latin typeface="楷体_GB2312" pitchFamily="49" charset="-122"/>
                <a:ea typeface="楷体_GB2312" pitchFamily="49" charset="-122"/>
              </a:rPr>
              <a:t>。对于数字式传感器，则用输出数字指示值最后一位数字所代表的输入量来表示，称为分辨率。</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p:txBody>
      </p:sp>
      <p:graphicFrame>
        <p:nvGraphicFramePr>
          <p:cNvPr id="16386" name="Object 4">
            <a:extLst>
              <a:ext uri="{FF2B5EF4-FFF2-40B4-BE49-F238E27FC236}">
                <a16:creationId xmlns:a16="http://schemas.microsoft.com/office/drawing/2014/main" xmlns="" id="{1194D86D-76DB-4223-8DCF-C42AEFC1C499}"/>
              </a:ext>
            </a:extLst>
          </p:cNvPr>
          <p:cNvGraphicFramePr>
            <a:graphicFrameLocks noChangeAspect="1"/>
          </p:cNvGraphicFramePr>
          <p:nvPr/>
        </p:nvGraphicFramePr>
        <p:xfrm>
          <a:off x="3886200" y="3048000"/>
          <a:ext cx="1295400" cy="800100"/>
        </p:xfrm>
        <a:graphic>
          <a:graphicData uri="http://schemas.openxmlformats.org/presentationml/2006/ole">
            <mc:AlternateContent xmlns:mc="http://schemas.openxmlformats.org/markup-compatibility/2006">
              <mc:Choice xmlns:v="urn:schemas-microsoft-com:vml" Requires="v">
                <p:oleObj spid="_x0000_s65607" name="位图图像" r:id="rId3" imgW="1295238" imgH="800212" progId="Paint.Picture">
                  <p:embed/>
                </p:oleObj>
              </mc:Choice>
              <mc:Fallback>
                <p:oleObj name="位图图像" r:id="rId3" imgW="1295238" imgH="800212" progId="Paint.Picture">
                  <p:embed/>
                  <p:pic>
                    <p:nvPicPr>
                      <p:cNvPr id="16386" name="Object 4">
                        <a:extLst>
                          <a:ext uri="{FF2B5EF4-FFF2-40B4-BE49-F238E27FC236}">
                            <a16:creationId xmlns:a16="http://schemas.microsoft.com/office/drawing/2014/main" xmlns="" id="{1194D86D-76DB-4223-8DCF-C42AEFC1C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048000"/>
                        <a:ext cx="1295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EB179F90-9403-45ED-A683-1FBAA42E787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A9AED2F6-485D-4797-9801-B314FA415F7E}"/>
              </a:ext>
            </a:extLst>
          </p:cNvPr>
          <p:cNvSpPr>
            <a:spLocks noGrp="1"/>
          </p:cNvSpPr>
          <p:nvPr>
            <p:ph type="sldNum" sz="quarter" idx="12"/>
          </p:nvPr>
        </p:nvSpPr>
        <p:spPr/>
        <p:txBody>
          <a:bodyPr/>
          <a:lstStyle/>
          <a:p>
            <a:fld id="{8AE93FD2-D0EA-4F29-A3A1-DB8C290D14E3}" type="slidenum">
              <a:rPr lang="en-US" altLang="zh-CN" smtClean="0"/>
              <a:t>13</a:t>
            </a:fld>
            <a:endParaRPr lang="en-US" altLang="zh-CN"/>
          </a:p>
        </p:txBody>
      </p:sp>
    </p:spTree>
    <p:extLst>
      <p:ext uri="{BB962C8B-B14F-4D97-AF65-F5344CB8AC3E}">
        <p14:creationId xmlns:p14="http://schemas.microsoft.com/office/powerpoint/2010/main" val="4094049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xmlns="" id="{7024E908-721B-47FE-B6D0-C0205141FF87}"/>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滞环特性</a:t>
            </a:r>
            <a:endParaRPr lang="en-US" altLang="zh-CN" dirty="0">
              <a:solidFill>
                <a:schemeClr val="tx1"/>
              </a:solidFill>
            </a:endParaRPr>
          </a:p>
        </p:txBody>
      </p:sp>
      <p:sp>
        <p:nvSpPr>
          <p:cNvPr id="17412" name="Rectangle 3">
            <a:extLst>
              <a:ext uri="{FF2B5EF4-FFF2-40B4-BE49-F238E27FC236}">
                <a16:creationId xmlns:a16="http://schemas.microsoft.com/office/drawing/2014/main" xmlns="" id="{D7E71D3D-BD39-4AAB-A74B-6CA8BFAFC250}"/>
              </a:ext>
            </a:extLst>
          </p:cNvPr>
          <p:cNvSpPr>
            <a:spLocks noGrp="1" noChangeArrowheads="1"/>
          </p:cNvSpPr>
          <p:nvPr>
            <p:ph type="body" idx="1"/>
          </p:nvPr>
        </p:nvSpPr>
        <p:spPr>
          <a:xfrm>
            <a:off x="685800" y="2017713"/>
            <a:ext cx="8269288" cy="4114800"/>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在输入量增加过程中测得的某一点输出值，与在输入减少过程测得的同一点值不一样，这种现象称为</a:t>
            </a:r>
            <a:r>
              <a:rPr lang="zh-CN" altLang="en-US" sz="2800" dirty="0">
                <a:latin typeface="楷体_GB2312" pitchFamily="49" charset="-122"/>
                <a:ea typeface="楷体_GB2312" pitchFamily="49" charset="-122"/>
              </a:rPr>
              <a:t>滞环特性</a:t>
            </a:r>
            <a:r>
              <a:rPr lang="zh-CN" altLang="en-US" sz="2800" dirty="0">
                <a:solidFill>
                  <a:schemeClr val="tx1"/>
                </a:solidFill>
                <a:latin typeface="楷体_GB2312" pitchFamily="49" charset="-122"/>
                <a:ea typeface="楷体_GB2312" pitchFamily="49" charset="-122"/>
              </a:rPr>
              <a:t>。图中曲线称为滞环特性曲线。</a:t>
            </a:r>
          </a:p>
          <a:p>
            <a:pPr eaLnBrk="1" hangingPunct="1">
              <a:buFont typeface="Wingdings" panose="05000000000000000000" pitchFamily="2" charset="2"/>
              <a:buNone/>
            </a:pPr>
            <a:r>
              <a:rPr lang="zh-CN" altLang="en-US" sz="2800" dirty="0">
                <a:solidFill>
                  <a:schemeClr val="tx1"/>
                </a:solidFill>
                <a:latin typeface="Times New Roman" panose="02020603050405020304" pitchFamily="18" charset="0"/>
                <a:ea typeface="楷体_GB2312" pitchFamily="49" charset="-122"/>
              </a:rPr>
              <a:t> </a:t>
            </a: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p:txBody>
      </p:sp>
      <p:graphicFrame>
        <p:nvGraphicFramePr>
          <p:cNvPr id="17410" name="Object 4">
            <a:extLst>
              <a:ext uri="{FF2B5EF4-FFF2-40B4-BE49-F238E27FC236}">
                <a16:creationId xmlns:a16="http://schemas.microsoft.com/office/drawing/2014/main" xmlns="" id="{E40C2E89-25D0-4FF6-AF0C-97E277DCBF24}"/>
              </a:ext>
            </a:extLst>
          </p:cNvPr>
          <p:cNvGraphicFramePr>
            <a:graphicFrameLocks noChangeAspect="1"/>
          </p:cNvGraphicFramePr>
          <p:nvPr/>
        </p:nvGraphicFramePr>
        <p:xfrm>
          <a:off x="1395413" y="3429000"/>
          <a:ext cx="6564312" cy="3028950"/>
        </p:xfrm>
        <a:graphic>
          <a:graphicData uri="http://schemas.openxmlformats.org/presentationml/2006/ole">
            <mc:AlternateContent xmlns:mc="http://schemas.openxmlformats.org/markup-compatibility/2006">
              <mc:Choice xmlns:v="urn:schemas-microsoft-com:vml" Requires="v">
                <p:oleObj spid="_x0000_s66630" name="位图图像" r:id="rId3" imgW="6563641" imgH="3029373" progId="Paint.Picture">
                  <p:embed/>
                </p:oleObj>
              </mc:Choice>
              <mc:Fallback>
                <p:oleObj name="位图图像" r:id="rId3" imgW="6563641" imgH="3029373" progId="Paint.Picture">
                  <p:embed/>
                  <p:pic>
                    <p:nvPicPr>
                      <p:cNvPr id="17410" name="Object 4">
                        <a:extLst>
                          <a:ext uri="{FF2B5EF4-FFF2-40B4-BE49-F238E27FC236}">
                            <a16:creationId xmlns:a16="http://schemas.microsoft.com/office/drawing/2014/main" xmlns="" id="{E40C2E89-25D0-4FF6-AF0C-97E277DCB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3429000"/>
                        <a:ext cx="6564312"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387E6463-5C45-49A2-9267-B411EB1D3FF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C850CC00-0A0C-4307-929B-4A5DCCEE8BDA}"/>
              </a:ext>
            </a:extLst>
          </p:cNvPr>
          <p:cNvSpPr>
            <a:spLocks noGrp="1"/>
          </p:cNvSpPr>
          <p:nvPr>
            <p:ph type="sldNum" sz="quarter" idx="12"/>
          </p:nvPr>
        </p:nvSpPr>
        <p:spPr/>
        <p:txBody>
          <a:bodyPr/>
          <a:lstStyle/>
          <a:p>
            <a:fld id="{8AE93FD2-D0EA-4F29-A3A1-DB8C290D14E3}" type="slidenum">
              <a:rPr lang="en-US" altLang="zh-CN" smtClean="0"/>
              <a:t>14</a:t>
            </a:fld>
            <a:endParaRPr lang="en-US" altLang="zh-CN"/>
          </a:p>
        </p:txBody>
      </p:sp>
    </p:spTree>
    <p:extLst>
      <p:ext uri="{BB962C8B-B14F-4D97-AF65-F5344CB8AC3E}">
        <p14:creationId xmlns:p14="http://schemas.microsoft.com/office/powerpoint/2010/main" val="237572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xmlns="" id="{2E0A7583-8403-469B-AAE5-664DFB99854E}"/>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滞环特性（续）</a:t>
            </a:r>
            <a:endParaRPr lang="zh-CN" altLang="en-US" dirty="0">
              <a:solidFill>
                <a:schemeClr val="tx1"/>
              </a:solidFill>
            </a:endParaRPr>
          </a:p>
        </p:txBody>
      </p:sp>
      <p:sp>
        <p:nvSpPr>
          <p:cNvPr id="18436" name="Rectangle 3">
            <a:extLst>
              <a:ext uri="{FF2B5EF4-FFF2-40B4-BE49-F238E27FC236}">
                <a16:creationId xmlns:a16="http://schemas.microsoft.com/office/drawing/2014/main" xmlns="" id="{BA6E715A-97D4-4405-9F53-72B6CD7527EF}"/>
              </a:ext>
            </a:extLst>
          </p:cNvPr>
          <p:cNvSpPr>
            <a:spLocks noGrp="1" noChangeArrowheads="1"/>
          </p:cNvSpPr>
          <p:nvPr>
            <p:ph type="body" idx="1"/>
          </p:nvPr>
        </p:nvSpPr>
        <p:spPr>
          <a:xfrm>
            <a:off x="457200" y="1828800"/>
            <a:ext cx="8497888" cy="4572000"/>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对</a:t>
            </a:r>
            <a:r>
              <a:rPr lang="zh-CN" altLang="en-US" sz="2800" dirty="0">
                <a:latin typeface="楷体_GB2312" pitchFamily="49" charset="-122"/>
                <a:ea typeface="楷体_GB2312" pitchFamily="49" charset="-122"/>
              </a:rPr>
              <a:t>滞环特</a:t>
            </a:r>
            <a:r>
              <a:rPr lang="zh-CN" altLang="en-US" sz="2800" dirty="0">
                <a:solidFill>
                  <a:schemeClr val="tx1"/>
                </a:solidFill>
                <a:latin typeface="楷体_GB2312" pitchFamily="49" charset="-122"/>
                <a:ea typeface="楷体_GB2312" pitchFamily="49" charset="-122"/>
              </a:rPr>
              <a:t>性的衡量，一般用滞环的最大偏差或最大偏差的一半与满量程输出值的百分比来表示，称为滞环误差</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或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如果传感器存在</a:t>
            </a:r>
            <a:r>
              <a:rPr lang="zh-CN" altLang="en-US" sz="2800" dirty="0">
                <a:latin typeface="楷体_GB2312" pitchFamily="49" charset="-122"/>
                <a:ea typeface="楷体_GB2312" pitchFamily="49" charset="-122"/>
              </a:rPr>
              <a:t>滞环特</a:t>
            </a:r>
            <a:r>
              <a:rPr lang="zh-CN" altLang="en-US" sz="2800" dirty="0">
                <a:solidFill>
                  <a:schemeClr val="tx1"/>
                </a:solidFill>
                <a:latin typeface="楷体_GB2312" pitchFamily="49" charset="-122"/>
                <a:ea typeface="楷体_GB2312" pitchFamily="49" charset="-122"/>
              </a:rPr>
              <a:t>性，则输入与输出就不能保持一一的对应关系，因此应尽量使之变小。产生滞后性的原因主要是材料的物理性质所造成的。</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p:txBody>
      </p:sp>
      <p:graphicFrame>
        <p:nvGraphicFramePr>
          <p:cNvPr id="18434" name="Object 5">
            <a:extLst>
              <a:ext uri="{FF2B5EF4-FFF2-40B4-BE49-F238E27FC236}">
                <a16:creationId xmlns:a16="http://schemas.microsoft.com/office/drawing/2014/main" xmlns="" id="{10E61741-CFD3-4BEA-AE6B-C51E49F00000}"/>
              </a:ext>
            </a:extLst>
          </p:cNvPr>
          <p:cNvGraphicFramePr>
            <a:graphicFrameLocks noChangeAspect="1"/>
          </p:cNvGraphicFramePr>
          <p:nvPr/>
        </p:nvGraphicFramePr>
        <p:xfrm>
          <a:off x="3571875" y="2905125"/>
          <a:ext cx="3133725" cy="1771650"/>
        </p:xfrm>
        <a:graphic>
          <a:graphicData uri="http://schemas.openxmlformats.org/presentationml/2006/ole">
            <mc:AlternateContent xmlns:mc="http://schemas.openxmlformats.org/markup-compatibility/2006">
              <mc:Choice xmlns:v="urn:schemas-microsoft-com:vml" Requires="v">
                <p:oleObj spid="_x0000_s67654" name="位图图像" r:id="rId3" imgW="3134162" imgH="1771429" progId="Paint.Picture">
                  <p:embed/>
                </p:oleObj>
              </mc:Choice>
              <mc:Fallback>
                <p:oleObj name="位图图像" r:id="rId3" imgW="3134162" imgH="1771429" progId="Paint.Picture">
                  <p:embed/>
                  <p:pic>
                    <p:nvPicPr>
                      <p:cNvPr id="18434" name="Object 5">
                        <a:extLst>
                          <a:ext uri="{FF2B5EF4-FFF2-40B4-BE49-F238E27FC236}">
                            <a16:creationId xmlns:a16="http://schemas.microsoft.com/office/drawing/2014/main" xmlns="" id="{10E61741-CFD3-4BEA-AE6B-C51E49F00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2905125"/>
                        <a:ext cx="313372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765A236F-BDE8-4A4C-A43D-5C192028574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56955121-BC5C-452E-8249-165F14778A9F}"/>
              </a:ext>
            </a:extLst>
          </p:cNvPr>
          <p:cNvSpPr>
            <a:spLocks noGrp="1"/>
          </p:cNvSpPr>
          <p:nvPr>
            <p:ph type="sldNum" sz="quarter" idx="12"/>
          </p:nvPr>
        </p:nvSpPr>
        <p:spPr/>
        <p:txBody>
          <a:bodyPr/>
          <a:lstStyle/>
          <a:p>
            <a:fld id="{8AE93FD2-D0EA-4F29-A3A1-DB8C290D14E3}" type="slidenum">
              <a:rPr lang="en-US" altLang="zh-CN" smtClean="0"/>
              <a:t>15</a:t>
            </a:fld>
            <a:endParaRPr lang="en-US" altLang="zh-CN"/>
          </a:p>
        </p:txBody>
      </p:sp>
    </p:spTree>
    <p:extLst>
      <p:ext uri="{BB962C8B-B14F-4D97-AF65-F5344CB8AC3E}">
        <p14:creationId xmlns:p14="http://schemas.microsoft.com/office/powerpoint/2010/main" val="64015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xmlns="" id="{61D55D6A-4A68-49C9-8D3E-286FCB60D5FA}"/>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重复性</a:t>
            </a:r>
            <a:endParaRPr lang="zh-CN" altLang="en-US" dirty="0"/>
          </a:p>
        </p:txBody>
      </p:sp>
      <p:sp>
        <p:nvSpPr>
          <p:cNvPr id="19460" name="Rectangle 3">
            <a:extLst>
              <a:ext uri="{FF2B5EF4-FFF2-40B4-BE49-F238E27FC236}">
                <a16:creationId xmlns:a16="http://schemas.microsoft.com/office/drawing/2014/main" xmlns="" id="{9C2C6A36-6B0A-4D71-A23D-F5DB5C3B42C6}"/>
              </a:ext>
            </a:extLst>
          </p:cNvPr>
          <p:cNvSpPr>
            <a:spLocks noGrp="1" noChangeArrowheads="1"/>
          </p:cNvSpPr>
          <p:nvPr>
            <p:ph type="body" idx="1"/>
          </p:nvPr>
        </p:nvSpPr>
        <p:spPr>
          <a:xfrm>
            <a:off x="533400" y="1981200"/>
            <a:ext cx="8229600" cy="4114800"/>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重复性是指在同一工作条件下，输入量按</a:t>
            </a:r>
            <a:r>
              <a:rPr lang="zh-CN" altLang="en-US" sz="2800" dirty="0">
                <a:solidFill>
                  <a:srgbClr val="FF0000"/>
                </a:solidFill>
                <a:latin typeface="楷体_GB2312" pitchFamily="49" charset="-122"/>
                <a:ea typeface="楷体_GB2312" pitchFamily="49" charset="-122"/>
              </a:rPr>
              <a:t>同一方向</a:t>
            </a:r>
            <a:r>
              <a:rPr lang="zh-CN" altLang="en-US" sz="2800" dirty="0">
                <a:solidFill>
                  <a:schemeClr val="tx1"/>
                </a:solidFill>
                <a:latin typeface="楷体_GB2312" pitchFamily="49" charset="-122"/>
                <a:ea typeface="楷体_GB2312" pitchFamily="49" charset="-122"/>
              </a:rPr>
              <a:t>在全量程范围内连续变动多次所得特性曲线的不一致性。 </a:t>
            </a:r>
          </a:p>
        </p:txBody>
      </p:sp>
      <p:graphicFrame>
        <p:nvGraphicFramePr>
          <p:cNvPr id="19458" name="Object 4">
            <a:extLst>
              <a:ext uri="{FF2B5EF4-FFF2-40B4-BE49-F238E27FC236}">
                <a16:creationId xmlns:a16="http://schemas.microsoft.com/office/drawing/2014/main" xmlns="" id="{F4EBCACD-B8B1-43CE-8A1E-53D75340FCC1}"/>
              </a:ext>
            </a:extLst>
          </p:cNvPr>
          <p:cNvGraphicFramePr>
            <a:graphicFrameLocks noChangeAspect="1"/>
          </p:cNvGraphicFramePr>
          <p:nvPr>
            <p:extLst>
              <p:ext uri="{D42A27DB-BD31-4B8C-83A1-F6EECF244321}">
                <p14:modId xmlns:p14="http://schemas.microsoft.com/office/powerpoint/2010/main" val="3204131635"/>
              </p:ext>
            </p:extLst>
          </p:nvPr>
        </p:nvGraphicFramePr>
        <p:xfrm>
          <a:off x="1259632" y="3468131"/>
          <a:ext cx="6392862" cy="2647950"/>
        </p:xfrm>
        <a:graphic>
          <a:graphicData uri="http://schemas.openxmlformats.org/presentationml/2006/ole">
            <mc:AlternateContent xmlns:mc="http://schemas.openxmlformats.org/markup-compatibility/2006">
              <mc:Choice xmlns:v="urn:schemas-microsoft-com:vml" Requires="v">
                <p:oleObj spid="_x0000_s68678" name="位图图像" r:id="rId3" imgW="6392167" imgH="2647619" progId="Paint.Picture">
                  <p:embed/>
                </p:oleObj>
              </mc:Choice>
              <mc:Fallback>
                <p:oleObj name="位图图像" r:id="rId3" imgW="6392167" imgH="2647619" progId="Paint.Picture">
                  <p:embed/>
                  <p:pic>
                    <p:nvPicPr>
                      <p:cNvPr id="19458" name="Object 4">
                        <a:extLst>
                          <a:ext uri="{FF2B5EF4-FFF2-40B4-BE49-F238E27FC236}">
                            <a16:creationId xmlns:a16="http://schemas.microsoft.com/office/drawing/2014/main" xmlns="" id="{F4EBCACD-B8B1-43CE-8A1E-53D75340F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468131"/>
                        <a:ext cx="6392862"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99BCD56F-AD07-4FA7-9AAD-6F59FCE490C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013B0F60-B940-4776-AB84-0016C0168922}"/>
              </a:ext>
            </a:extLst>
          </p:cNvPr>
          <p:cNvSpPr>
            <a:spLocks noGrp="1"/>
          </p:cNvSpPr>
          <p:nvPr>
            <p:ph type="sldNum" sz="quarter" idx="12"/>
          </p:nvPr>
        </p:nvSpPr>
        <p:spPr/>
        <p:txBody>
          <a:bodyPr/>
          <a:lstStyle/>
          <a:p>
            <a:fld id="{8AE93FD2-D0EA-4F29-A3A1-DB8C290D14E3}" type="slidenum">
              <a:rPr lang="en-US" altLang="zh-CN" smtClean="0"/>
              <a:t>16</a:t>
            </a:fld>
            <a:endParaRPr lang="en-US" altLang="zh-CN"/>
          </a:p>
        </p:txBody>
      </p:sp>
    </p:spTree>
    <p:extLst>
      <p:ext uri="{BB962C8B-B14F-4D97-AF65-F5344CB8AC3E}">
        <p14:creationId xmlns:p14="http://schemas.microsoft.com/office/powerpoint/2010/main" val="202604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xmlns="" id="{14B9DF88-BA55-40E8-ABD5-2A79927ED9CC}"/>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重复性（续）</a:t>
            </a:r>
            <a:endParaRPr lang="zh-CN" altLang="en-US" dirty="0"/>
          </a:p>
        </p:txBody>
      </p:sp>
      <p:sp>
        <p:nvSpPr>
          <p:cNvPr id="20485" name="Rectangle 3">
            <a:extLst>
              <a:ext uri="{FF2B5EF4-FFF2-40B4-BE49-F238E27FC236}">
                <a16:creationId xmlns:a16="http://schemas.microsoft.com/office/drawing/2014/main" xmlns="" id="{564243A7-1A37-40A6-9659-575670A7716D}"/>
              </a:ext>
            </a:extLst>
          </p:cNvPr>
          <p:cNvSpPr>
            <a:spLocks noGrp="1" noChangeArrowheads="1"/>
          </p:cNvSpPr>
          <p:nvPr>
            <p:ph type="body" idx="1"/>
          </p:nvPr>
        </p:nvSpPr>
        <p:spPr>
          <a:xfrm>
            <a:off x="685800" y="2017713"/>
            <a:ext cx="8269288" cy="4459287"/>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不一致性一般用各测量值正、反行程标准偏差最大值的两倍或三倍值与满量程输出值的百分比来表示</a:t>
            </a:r>
            <a:r>
              <a:rPr lang="zh-CN" altLang="en-US" sz="2800" dirty="0">
                <a:latin typeface="楷体_GB2312" pitchFamily="49" charset="-122"/>
                <a:ea typeface="楷体_GB2312" pitchFamily="49" charset="-122"/>
              </a:rPr>
              <a:t>。</a:t>
            </a: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或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其中，</a:t>
            </a:r>
            <a:r>
              <a:rPr lang="en-US" altLang="zh-CN" sz="2800" dirty="0">
                <a:solidFill>
                  <a:schemeClr val="tx1"/>
                </a:solidFill>
                <a:latin typeface="楷体_GB2312" pitchFamily="49" charset="-122"/>
                <a:ea typeface="楷体_GB2312" pitchFamily="49" charset="-122"/>
              </a:rPr>
              <a:t>σ</a:t>
            </a:r>
            <a:r>
              <a:rPr lang="zh-CN" altLang="en-US" sz="2800" dirty="0">
                <a:solidFill>
                  <a:schemeClr val="tx1"/>
                </a:solidFill>
                <a:latin typeface="楷体_GB2312" pitchFamily="49" charset="-122"/>
                <a:ea typeface="楷体_GB2312" pitchFamily="49" charset="-122"/>
              </a:rPr>
              <a:t>为标准偏差。</a:t>
            </a:r>
            <a:r>
              <a:rPr lang="zh-CN" altLang="en-US" dirty="0"/>
              <a:t> </a:t>
            </a:r>
          </a:p>
        </p:txBody>
      </p:sp>
      <p:graphicFrame>
        <p:nvGraphicFramePr>
          <p:cNvPr id="20482" name="Object 4">
            <a:extLst>
              <a:ext uri="{FF2B5EF4-FFF2-40B4-BE49-F238E27FC236}">
                <a16:creationId xmlns:a16="http://schemas.microsoft.com/office/drawing/2014/main" xmlns="" id="{0CA913C3-2AF2-468B-9E77-167E87EBA9C8}"/>
              </a:ext>
            </a:extLst>
          </p:cNvPr>
          <p:cNvGraphicFramePr>
            <a:graphicFrameLocks noChangeAspect="1"/>
          </p:cNvGraphicFramePr>
          <p:nvPr/>
        </p:nvGraphicFramePr>
        <p:xfrm>
          <a:off x="2743200" y="3429000"/>
          <a:ext cx="3448050" cy="1800225"/>
        </p:xfrm>
        <a:graphic>
          <a:graphicData uri="http://schemas.openxmlformats.org/presentationml/2006/ole">
            <mc:AlternateContent xmlns:mc="http://schemas.openxmlformats.org/markup-compatibility/2006">
              <mc:Choice xmlns:v="urn:schemas-microsoft-com:vml" Requires="v">
                <p:oleObj spid="_x0000_s69770" name="位图图像" r:id="rId3" imgW="3448531" imgH="1800476" progId="Paint.Picture">
                  <p:embed/>
                </p:oleObj>
              </mc:Choice>
              <mc:Fallback>
                <p:oleObj name="位图图像" r:id="rId3" imgW="3448531" imgH="1800476" progId="Paint.Picture">
                  <p:embed/>
                  <p:pic>
                    <p:nvPicPr>
                      <p:cNvPr id="20482" name="Object 4">
                        <a:extLst>
                          <a:ext uri="{FF2B5EF4-FFF2-40B4-BE49-F238E27FC236}">
                            <a16:creationId xmlns:a16="http://schemas.microsoft.com/office/drawing/2014/main" xmlns="" id="{0CA913C3-2AF2-468B-9E77-167E87EBA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429000"/>
                        <a:ext cx="34480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5">
            <a:extLst>
              <a:ext uri="{FF2B5EF4-FFF2-40B4-BE49-F238E27FC236}">
                <a16:creationId xmlns:a16="http://schemas.microsoft.com/office/drawing/2014/main" xmlns="" id="{04477424-BD40-40B0-9D14-EDC3DC45B4F0}"/>
              </a:ext>
            </a:extLst>
          </p:cNvPr>
          <p:cNvGraphicFramePr>
            <a:graphicFrameLocks noChangeAspect="1"/>
          </p:cNvGraphicFramePr>
          <p:nvPr/>
        </p:nvGraphicFramePr>
        <p:xfrm>
          <a:off x="5153025" y="5057775"/>
          <a:ext cx="2419350" cy="1419225"/>
        </p:xfrm>
        <a:graphic>
          <a:graphicData uri="http://schemas.openxmlformats.org/presentationml/2006/ole">
            <mc:AlternateContent xmlns:mc="http://schemas.openxmlformats.org/markup-compatibility/2006">
              <mc:Choice xmlns:v="urn:schemas-microsoft-com:vml" Requires="v">
                <p:oleObj spid="_x0000_s69771" name="位图图像" r:id="rId5" imgW="2419048" imgH="1419048" progId="Paint.Picture">
                  <p:embed/>
                </p:oleObj>
              </mc:Choice>
              <mc:Fallback>
                <p:oleObj name="位图图像" r:id="rId5" imgW="2419048" imgH="1419048" progId="Paint.Picture">
                  <p:embed/>
                  <p:pic>
                    <p:nvPicPr>
                      <p:cNvPr id="20483" name="Object 5">
                        <a:extLst>
                          <a:ext uri="{FF2B5EF4-FFF2-40B4-BE49-F238E27FC236}">
                            <a16:creationId xmlns:a16="http://schemas.microsoft.com/office/drawing/2014/main" xmlns="" id="{04477424-BD40-40B0-9D14-EDC3DC45B4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025" y="5057775"/>
                        <a:ext cx="24193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0EBCDAA8-0C96-49EE-9E17-45DD05DBD9C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B57525E4-92F6-4265-9F40-D4DBA6259C05}"/>
              </a:ext>
            </a:extLst>
          </p:cNvPr>
          <p:cNvSpPr>
            <a:spLocks noGrp="1"/>
          </p:cNvSpPr>
          <p:nvPr>
            <p:ph type="sldNum" sz="quarter" idx="12"/>
          </p:nvPr>
        </p:nvSpPr>
        <p:spPr/>
        <p:txBody>
          <a:bodyPr/>
          <a:lstStyle/>
          <a:p>
            <a:fld id="{8AE93FD2-D0EA-4F29-A3A1-DB8C290D14E3}" type="slidenum">
              <a:rPr lang="en-US" altLang="zh-CN" smtClean="0"/>
              <a:t>17</a:t>
            </a:fld>
            <a:endParaRPr lang="en-US" altLang="zh-CN"/>
          </a:p>
        </p:txBody>
      </p:sp>
    </p:spTree>
    <p:extLst>
      <p:ext uri="{BB962C8B-B14F-4D97-AF65-F5344CB8AC3E}">
        <p14:creationId xmlns:p14="http://schemas.microsoft.com/office/powerpoint/2010/main" val="3460006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xmlns="" id="{8777575B-FDF1-4377-ADE6-718DD455701C}"/>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零点漂移</a:t>
            </a:r>
            <a:endParaRPr lang="zh-CN" altLang="en-US" dirty="0"/>
          </a:p>
        </p:txBody>
      </p:sp>
      <p:sp>
        <p:nvSpPr>
          <p:cNvPr id="21508" name="Rectangle 3">
            <a:extLst>
              <a:ext uri="{FF2B5EF4-FFF2-40B4-BE49-F238E27FC236}">
                <a16:creationId xmlns:a16="http://schemas.microsoft.com/office/drawing/2014/main" xmlns="" id="{31D95D59-DDB3-4FA7-8FF3-687DDC4D5197}"/>
              </a:ext>
            </a:extLst>
          </p:cNvPr>
          <p:cNvSpPr>
            <a:spLocks noGrp="1" noChangeArrowheads="1"/>
          </p:cNvSpPr>
          <p:nvPr>
            <p:ph type="body" idx="1"/>
          </p:nvPr>
        </p:nvSpPr>
        <p:spPr>
          <a:xfrm>
            <a:off x="533400" y="2017713"/>
            <a:ext cx="8077200" cy="4114800"/>
          </a:xfrm>
        </p:spPr>
        <p:txBody>
          <a:bodyPr/>
          <a:lstStyle/>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传感器无输入（或某一输入值不变）时，每隔一段时间进行读数，其输出偏离零值（或原指示值），即为零点飘移，用百分比表示：</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endParaRPr lang="zh-CN" altLang="en-US" sz="280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其中，</a:t>
            </a:r>
            <a:r>
              <a:rPr lang="en-US" altLang="zh-CN" sz="2800" i="1">
                <a:solidFill>
                  <a:schemeClr val="tx1"/>
                </a:solidFill>
                <a:latin typeface="楷体_GB2312" pitchFamily="49" charset="-122"/>
                <a:ea typeface="楷体_GB2312" pitchFamily="49" charset="-122"/>
              </a:rPr>
              <a:t>Δy</a:t>
            </a:r>
            <a:r>
              <a:rPr lang="en-US" altLang="zh-CN" sz="2800" baseline="-30000">
                <a:solidFill>
                  <a:schemeClr val="tx1"/>
                </a:solidFill>
                <a:latin typeface="楷体_GB2312" pitchFamily="49" charset="-122"/>
                <a:ea typeface="楷体_GB2312" pitchFamily="49" charset="-122"/>
              </a:rPr>
              <a:t>0</a:t>
            </a:r>
            <a:r>
              <a:rPr lang="zh-CN" altLang="en-US" sz="2800">
                <a:solidFill>
                  <a:schemeClr val="tx1"/>
                </a:solidFill>
                <a:latin typeface="楷体_GB2312" pitchFamily="49" charset="-122"/>
                <a:ea typeface="楷体_GB2312" pitchFamily="49" charset="-122"/>
              </a:rPr>
              <a:t>为最大零点偏差（或相应偏差）。</a:t>
            </a:r>
            <a:r>
              <a:rPr lang="zh-CN" altLang="en-US"/>
              <a:t> </a:t>
            </a:r>
          </a:p>
        </p:txBody>
      </p:sp>
      <p:graphicFrame>
        <p:nvGraphicFramePr>
          <p:cNvPr id="21506" name="Object 4">
            <a:extLst>
              <a:ext uri="{FF2B5EF4-FFF2-40B4-BE49-F238E27FC236}">
                <a16:creationId xmlns:a16="http://schemas.microsoft.com/office/drawing/2014/main" xmlns="" id="{3467CF5E-FB6E-4DF4-B7ED-F1DB6218B725}"/>
              </a:ext>
            </a:extLst>
          </p:cNvPr>
          <p:cNvGraphicFramePr>
            <a:graphicFrameLocks noChangeAspect="1"/>
          </p:cNvGraphicFramePr>
          <p:nvPr/>
        </p:nvGraphicFramePr>
        <p:xfrm>
          <a:off x="2209800" y="3657600"/>
          <a:ext cx="3810000" cy="917575"/>
        </p:xfrm>
        <a:graphic>
          <a:graphicData uri="http://schemas.openxmlformats.org/presentationml/2006/ole">
            <mc:AlternateContent xmlns:mc="http://schemas.openxmlformats.org/markup-compatibility/2006">
              <mc:Choice xmlns:v="urn:schemas-microsoft-com:vml" Requires="v">
                <p:oleObj spid="_x0000_s70726" name="位图图像" r:id="rId3" imgW="3400900" imgH="819048" progId="Paint.Picture">
                  <p:embed/>
                </p:oleObj>
              </mc:Choice>
              <mc:Fallback>
                <p:oleObj name="位图图像" r:id="rId3" imgW="3400900" imgH="819048" progId="Paint.Picture">
                  <p:embed/>
                  <p:pic>
                    <p:nvPicPr>
                      <p:cNvPr id="21506" name="Object 4">
                        <a:extLst>
                          <a:ext uri="{FF2B5EF4-FFF2-40B4-BE49-F238E27FC236}">
                            <a16:creationId xmlns:a16="http://schemas.microsoft.com/office/drawing/2014/main" xmlns="" id="{3467CF5E-FB6E-4DF4-B7ED-F1DB6218B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657600"/>
                        <a:ext cx="38100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FEF6E7E6-5C22-4412-AC17-93356E543FC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602D8979-0488-4425-A16C-A6300B9ACEB3}"/>
              </a:ext>
            </a:extLst>
          </p:cNvPr>
          <p:cNvSpPr>
            <a:spLocks noGrp="1"/>
          </p:cNvSpPr>
          <p:nvPr>
            <p:ph type="sldNum" sz="quarter" idx="12"/>
          </p:nvPr>
        </p:nvSpPr>
        <p:spPr/>
        <p:txBody>
          <a:bodyPr/>
          <a:lstStyle/>
          <a:p>
            <a:fld id="{8AE93FD2-D0EA-4F29-A3A1-DB8C290D14E3}" type="slidenum">
              <a:rPr lang="en-US" altLang="zh-CN" smtClean="0"/>
              <a:t>18</a:t>
            </a:fld>
            <a:endParaRPr lang="en-US" altLang="zh-CN"/>
          </a:p>
        </p:txBody>
      </p:sp>
    </p:spTree>
    <p:extLst>
      <p:ext uri="{BB962C8B-B14F-4D97-AF65-F5344CB8AC3E}">
        <p14:creationId xmlns:p14="http://schemas.microsoft.com/office/powerpoint/2010/main" val="3946506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xmlns="" id="{3B1DF7B9-53B9-4D37-B332-AE93BCF3D200}"/>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温度漂移</a:t>
            </a:r>
            <a:endParaRPr lang="zh-CN" altLang="en-US" dirty="0"/>
          </a:p>
        </p:txBody>
      </p:sp>
      <p:sp>
        <p:nvSpPr>
          <p:cNvPr id="22532" name="Rectangle 3">
            <a:extLst>
              <a:ext uri="{FF2B5EF4-FFF2-40B4-BE49-F238E27FC236}">
                <a16:creationId xmlns:a16="http://schemas.microsoft.com/office/drawing/2014/main" xmlns="" id="{DFC61043-D546-4418-940D-53E4E25EB6B0}"/>
              </a:ext>
            </a:extLst>
          </p:cNvPr>
          <p:cNvSpPr>
            <a:spLocks noGrp="1" noChangeArrowheads="1"/>
          </p:cNvSpPr>
          <p:nvPr>
            <p:ph type="body" idx="1"/>
          </p:nvPr>
        </p:nvSpPr>
        <p:spPr>
          <a:xfrm>
            <a:off x="762000" y="1905000"/>
            <a:ext cx="7772400" cy="4114800"/>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温漂表示温度变化时，传感器输出值的偏离程度。一般以温度变化1℃时，输出最大偏差与满量程的百分比表示：</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其中，</a:t>
            </a:r>
            <a:r>
              <a:rPr lang="en-US" altLang="zh-CN" sz="2800" i="1" dirty="0" err="1">
                <a:solidFill>
                  <a:schemeClr val="tx1"/>
                </a:solidFill>
                <a:latin typeface="楷体_GB2312" pitchFamily="49" charset="-122"/>
                <a:ea typeface="楷体_GB2312" pitchFamily="49" charset="-122"/>
              </a:rPr>
              <a:t>Δ</a:t>
            </a:r>
            <a:r>
              <a:rPr lang="en-US" altLang="zh-CN" sz="2800" baseline="-30000" dirty="0" err="1">
                <a:solidFill>
                  <a:schemeClr val="tx1"/>
                </a:solidFill>
                <a:latin typeface="楷体_GB2312" pitchFamily="49" charset="-122"/>
                <a:ea typeface="楷体_GB2312" pitchFamily="49" charset="-122"/>
              </a:rPr>
              <a:t>max</a:t>
            </a:r>
            <a:r>
              <a:rPr lang="zh-CN" altLang="en-US" sz="2800" dirty="0">
                <a:solidFill>
                  <a:schemeClr val="tx1"/>
                </a:solidFill>
                <a:latin typeface="楷体_GB2312" pitchFamily="49" charset="-122"/>
                <a:ea typeface="楷体_GB2312" pitchFamily="49" charset="-122"/>
              </a:rPr>
              <a:t>为输出最大偏差，</a:t>
            </a:r>
            <a:r>
              <a:rPr lang="en-US" altLang="zh-CN" sz="2800" i="1" dirty="0">
                <a:solidFill>
                  <a:schemeClr val="tx1"/>
                </a:solidFill>
                <a:latin typeface="楷体_GB2312" pitchFamily="49" charset="-122"/>
                <a:ea typeface="楷体_GB2312" pitchFamily="49" charset="-122"/>
              </a:rPr>
              <a:t>ΔT</a:t>
            </a:r>
            <a:r>
              <a:rPr lang="zh-CN" altLang="en-US" sz="2800" dirty="0">
                <a:solidFill>
                  <a:schemeClr val="tx1"/>
                </a:solidFill>
                <a:latin typeface="楷体_GB2312" pitchFamily="49" charset="-122"/>
                <a:ea typeface="楷体_GB2312" pitchFamily="49" charset="-122"/>
              </a:rPr>
              <a:t>为温度变化范围。</a:t>
            </a:r>
            <a:r>
              <a:rPr lang="zh-CN" altLang="en-US" dirty="0"/>
              <a:t> </a:t>
            </a:r>
          </a:p>
        </p:txBody>
      </p:sp>
      <p:graphicFrame>
        <p:nvGraphicFramePr>
          <p:cNvPr id="22530" name="Object 4">
            <a:extLst>
              <a:ext uri="{FF2B5EF4-FFF2-40B4-BE49-F238E27FC236}">
                <a16:creationId xmlns:a16="http://schemas.microsoft.com/office/drawing/2014/main" xmlns="" id="{AAB662A0-CA4B-4F90-9FDD-A46429F22DB2}"/>
              </a:ext>
            </a:extLst>
          </p:cNvPr>
          <p:cNvGraphicFramePr>
            <a:graphicFrameLocks noChangeAspect="1"/>
          </p:cNvGraphicFramePr>
          <p:nvPr/>
        </p:nvGraphicFramePr>
        <p:xfrm>
          <a:off x="2971800" y="3600450"/>
          <a:ext cx="3657600" cy="906463"/>
        </p:xfrm>
        <a:graphic>
          <a:graphicData uri="http://schemas.openxmlformats.org/presentationml/2006/ole">
            <mc:AlternateContent xmlns:mc="http://schemas.openxmlformats.org/markup-compatibility/2006">
              <mc:Choice xmlns:v="urn:schemas-microsoft-com:vml" Requires="v">
                <p:oleObj spid="_x0000_s71751" name="位图图像" r:id="rId3" imgW="3343742" imgH="828791" progId="Paint.Picture">
                  <p:embed/>
                </p:oleObj>
              </mc:Choice>
              <mc:Fallback>
                <p:oleObj name="位图图像" r:id="rId3" imgW="3343742" imgH="828791" progId="Paint.Picture">
                  <p:embed/>
                  <p:pic>
                    <p:nvPicPr>
                      <p:cNvPr id="22530" name="Object 4">
                        <a:extLst>
                          <a:ext uri="{FF2B5EF4-FFF2-40B4-BE49-F238E27FC236}">
                            <a16:creationId xmlns:a16="http://schemas.microsoft.com/office/drawing/2014/main" xmlns="" id="{AAB662A0-CA4B-4F90-9FDD-A46429F22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600450"/>
                        <a:ext cx="3657600"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C58FAE24-77B1-4DB5-A38B-65886A29793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DEF2B209-9815-4CEE-8799-D9F898D25AEB}"/>
              </a:ext>
            </a:extLst>
          </p:cNvPr>
          <p:cNvSpPr>
            <a:spLocks noGrp="1"/>
          </p:cNvSpPr>
          <p:nvPr>
            <p:ph type="sldNum" sz="quarter" idx="12"/>
          </p:nvPr>
        </p:nvSpPr>
        <p:spPr/>
        <p:txBody>
          <a:bodyPr/>
          <a:lstStyle/>
          <a:p>
            <a:fld id="{8AE93FD2-D0EA-4F29-A3A1-DB8C290D14E3}" type="slidenum">
              <a:rPr lang="en-US" altLang="zh-CN" smtClean="0"/>
              <a:t>19</a:t>
            </a:fld>
            <a:endParaRPr lang="en-US" altLang="zh-CN"/>
          </a:p>
        </p:txBody>
      </p:sp>
    </p:spTree>
    <p:extLst>
      <p:ext uri="{BB962C8B-B14F-4D97-AF65-F5344CB8AC3E}">
        <p14:creationId xmlns:p14="http://schemas.microsoft.com/office/powerpoint/2010/main" val="156048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a:extLst>
              <a:ext uri="{FF2B5EF4-FFF2-40B4-BE49-F238E27FC236}">
                <a16:creationId xmlns:a16="http://schemas.microsoft.com/office/drawing/2014/main" xmlns="" id="{9BF6A04C-04C7-43A1-98C1-47F1E19986D3}"/>
              </a:ext>
            </a:extLst>
          </p:cNvPr>
          <p:cNvSpPr/>
          <p:nvPr/>
        </p:nvSpPr>
        <p:spPr>
          <a:xfrm>
            <a:off x="3876983" y="2754262"/>
            <a:ext cx="1117190" cy="1139312"/>
          </a:xfrm>
          <a:prstGeom prst="donut">
            <a:avLst>
              <a:gd name="adj" fmla="val 1301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通信系统</a:t>
            </a:r>
          </a:p>
        </p:txBody>
      </p:sp>
      <p:sp>
        <p:nvSpPr>
          <p:cNvPr id="6" name="箭头: 上下 5">
            <a:extLst>
              <a:ext uri="{FF2B5EF4-FFF2-40B4-BE49-F238E27FC236}">
                <a16:creationId xmlns:a16="http://schemas.microsoft.com/office/drawing/2014/main" xmlns="" id="{0F89930A-5E7F-4144-8B22-627103169808}"/>
              </a:ext>
            </a:extLst>
          </p:cNvPr>
          <p:cNvSpPr/>
          <p:nvPr/>
        </p:nvSpPr>
        <p:spPr>
          <a:xfrm>
            <a:off x="4335828" y="2424222"/>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箭头: 左右 6">
            <a:extLst>
              <a:ext uri="{FF2B5EF4-FFF2-40B4-BE49-F238E27FC236}">
                <a16:creationId xmlns:a16="http://schemas.microsoft.com/office/drawing/2014/main" xmlns="" id="{49C8166D-FA36-4F18-B66F-EA73A63FCE7D}"/>
              </a:ext>
            </a:extLst>
          </p:cNvPr>
          <p:cNvSpPr/>
          <p:nvPr/>
        </p:nvSpPr>
        <p:spPr>
          <a:xfrm>
            <a:off x="3575519" y="331009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箭头: 左右 7">
            <a:extLst>
              <a:ext uri="{FF2B5EF4-FFF2-40B4-BE49-F238E27FC236}">
                <a16:creationId xmlns:a16="http://schemas.microsoft.com/office/drawing/2014/main" xmlns="" id="{DF8ABF91-03D2-4DBF-91D9-16FC9127AC0B}"/>
              </a:ext>
            </a:extLst>
          </p:cNvPr>
          <p:cNvSpPr/>
          <p:nvPr/>
        </p:nvSpPr>
        <p:spPr>
          <a:xfrm>
            <a:off x="4994173" y="329207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箭头: 上下 8">
            <a:extLst>
              <a:ext uri="{FF2B5EF4-FFF2-40B4-BE49-F238E27FC236}">
                <a16:creationId xmlns:a16="http://schemas.microsoft.com/office/drawing/2014/main" xmlns="" id="{6776E458-6A57-4F36-B7BE-FF4B19C38727}"/>
              </a:ext>
            </a:extLst>
          </p:cNvPr>
          <p:cNvSpPr/>
          <p:nvPr/>
        </p:nvSpPr>
        <p:spPr>
          <a:xfrm>
            <a:off x="4335828" y="3893573"/>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圆角 9">
            <a:extLst>
              <a:ext uri="{FF2B5EF4-FFF2-40B4-BE49-F238E27FC236}">
                <a16:creationId xmlns:a16="http://schemas.microsoft.com/office/drawing/2014/main" xmlns="" id="{A96576B0-B547-4BA7-8E00-E09C330C703C}"/>
              </a:ext>
            </a:extLst>
          </p:cNvPr>
          <p:cNvSpPr/>
          <p:nvPr/>
        </p:nvSpPr>
        <p:spPr>
          <a:xfrm>
            <a:off x="5295636" y="3108222"/>
            <a:ext cx="1148571" cy="680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srgbClr val="FFFF00"/>
                </a:solidFill>
                <a:effectLst/>
                <a:uLnTx/>
                <a:uFillTx/>
                <a:latin typeface="Calibri"/>
                <a:ea typeface="宋体" panose="02010600030101010101" pitchFamily="2" charset="-122"/>
                <a:cs typeface="+mn-cs"/>
              </a:rPr>
              <a:t>传感系统</a:t>
            </a:r>
          </a:p>
        </p:txBody>
      </p:sp>
      <p:sp>
        <p:nvSpPr>
          <p:cNvPr id="11" name="矩形: 圆角 10">
            <a:extLst>
              <a:ext uri="{FF2B5EF4-FFF2-40B4-BE49-F238E27FC236}">
                <a16:creationId xmlns:a16="http://schemas.microsoft.com/office/drawing/2014/main" xmlns="" id="{15B356BF-5E3B-4E6B-B879-F7E6A2914A68}"/>
              </a:ext>
            </a:extLst>
          </p:cNvPr>
          <p:cNvSpPr/>
          <p:nvPr/>
        </p:nvSpPr>
        <p:spPr>
          <a:xfrm>
            <a:off x="2458329" y="3129005"/>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控制系统</a:t>
            </a:r>
          </a:p>
        </p:txBody>
      </p:sp>
      <p:sp>
        <p:nvSpPr>
          <p:cNvPr id="12" name="矩形: 圆角 11">
            <a:extLst>
              <a:ext uri="{FF2B5EF4-FFF2-40B4-BE49-F238E27FC236}">
                <a16:creationId xmlns:a16="http://schemas.microsoft.com/office/drawing/2014/main" xmlns="" id="{67FCFF84-C0A0-4923-86DC-367BF32FC592}"/>
              </a:ext>
            </a:extLst>
          </p:cNvPr>
          <p:cNvSpPr/>
          <p:nvPr/>
        </p:nvSpPr>
        <p:spPr>
          <a:xfrm>
            <a:off x="3876983" y="1872541"/>
            <a:ext cx="1117190" cy="54753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外部系统</a:t>
            </a:r>
          </a:p>
        </p:txBody>
      </p:sp>
      <p:sp>
        <p:nvSpPr>
          <p:cNvPr id="13" name="矩形: 圆角 12">
            <a:extLst>
              <a:ext uri="{FF2B5EF4-FFF2-40B4-BE49-F238E27FC236}">
                <a16:creationId xmlns:a16="http://schemas.microsoft.com/office/drawing/2014/main" xmlns="" id="{1C1CC48A-BF21-4540-A135-B8CC26FD0083}"/>
              </a:ext>
            </a:extLst>
          </p:cNvPr>
          <p:cNvSpPr/>
          <p:nvPr/>
        </p:nvSpPr>
        <p:spPr>
          <a:xfrm>
            <a:off x="3876982" y="4223613"/>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驱动系统</a:t>
            </a:r>
          </a:p>
        </p:txBody>
      </p:sp>
      <p:sp>
        <p:nvSpPr>
          <p:cNvPr id="14" name="矩形: 圆角 13">
            <a:extLst>
              <a:ext uri="{FF2B5EF4-FFF2-40B4-BE49-F238E27FC236}">
                <a16:creationId xmlns:a16="http://schemas.microsoft.com/office/drawing/2014/main" xmlns="" id="{5273DE73-925F-4C4B-865F-02677967D439}"/>
              </a:ext>
            </a:extLst>
          </p:cNvPr>
          <p:cNvSpPr/>
          <p:nvPr/>
        </p:nvSpPr>
        <p:spPr>
          <a:xfrm>
            <a:off x="3876982" y="5103867"/>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机械机构</a:t>
            </a:r>
          </a:p>
        </p:txBody>
      </p:sp>
      <p:sp>
        <p:nvSpPr>
          <p:cNvPr id="16" name="标题 15">
            <a:extLst>
              <a:ext uri="{FF2B5EF4-FFF2-40B4-BE49-F238E27FC236}">
                <a16:creationId xmlns:a16="http://schemas.microsoft.com/office/drawing/2014/main" xmlns="" id="{798C543C-A84F-4E4A-ACC4-F15093FFF7F1}"/>
              </a:ext>
            </a:extLst>
          </p:cNvPr>
          <p:cNvSpPr>
            <a:spLocks noGrp="1"/>
          </p:cNvSpPr>
          <p:nvPr>
            <p:ph type="title"/>
          </p:nvPr>
        </p:nvSpPr>
        <p:spPr>
          <a:xfrm>
            <a:off x="2462983" y="981560"/>
            <a:ext cx="4629332" cy="570584"/>
          </a:xfrm>
        </p:spPr>
        <p:txBody>
          <a:bodyPr>
            <a:normAutofit fontScale="90000"/>
          </a:bodyPr>
          <a:lstStyle/>
          <a:p>
            <a:pPr algn="ctr"/>
            <a:r>
              <a:rPr lang="zh-CN" altLang="en-US" dirty="0"/>
              <a:t>机器人系统组成</a:t>
            </a:r>
          </a:p>
        </p:txBody>
      </p:sp>
      <p:sp>
        <p:nvSpPr>
          <p:cNvPr id="17" name="矩形 16">
            <a:extLst>
              <a:ext uri="{FF2B5EF4-FFF2-40B4-BE49-F238E27FC236}">
                <a16:creationId xmlns:a16="http://schemas.microsoft.com/office/drawing/2014/main" xmlns="" id="{D061ADC7-C998-4070-91CE-8126187BB374}"/>
              </a:ext>
            </a:extLst>
          </p:cNvPr>
          <p:cNvSpPr/>
          <p:nvPr/>
        </p:nvSpPr>
        <p:spPr>
          <a:xfrm>
            <a:off x="2195736" y="2606040"/>
            <a:ext cx="4667795" cy="31679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Rectangle 4">
            <a:extLst>
              <a:ext uri="{FF2B5EF4-FFF2-40B4-BE49-F238E27FC236}">
                <a16:creationId xmlns:a16="http://schemas.microsoft.com/office/drawing/2014/main" xmlns="" id="{00D4282F-BDBF-4827-BAB5-4C301B359E4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宋体" charset="-122"/>
                <a:ea typeface="宋体" charset="-122"/>
                <a:cs typeface="+mn-cs"/>
              </a:rPr>
              <a:t>1.2</a:t>
            </a:r>
            <a:r>
              <a:rPr kumimoji="0" lang="zh-CN" altLang="en-US" sz="1800" b="0" i="1" u="none" strike="noStrike" kern="1200" cap="none" spc="0" normalizeH="0" baseline="0" noProof="0" dirty="0">
                <a:ln>
                  <a:noFill/>
                </a:ln>
                <a:solidFill>
                  <a:prstClr val="black"/>
                </a:solidFill>
                <a:effectLst/>
                <a:uLnTx/>
                <a:uFillTx/>
                <a:latin typeface="宋体" charset="-122"/>
                <a:ea typeface="宋体" charset="-122"/>
                <a:cs typeface="+mn-cs"/>
              </a:rPr>
              <a:t> 分类及组成</a:t>
            </a:r>
          </a:p>
        </p:txBody>
      </p:sp>
      <p:sp>
        <p:nvSpPr>
          <p:cNvPr id="2" name="灯片编号占位符 1">
            <a:extLst>
              <a:ext uri="{FF2B5EF4-FFF2-40B4-BE49-F238E27FC236}">
                <a16:creationId xmlns:a16="http://schemas.microsoft.com/office/drawing/2014/main" xmlns="" id="{59194A91-2B44-41D4-8D0C-A87EE47365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9167F-0E9D-4B64-BC75-927482D095DB}"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箭头: 下 2">
            <a:extLst>
              <a:ext uri="{FF2B5EF4-FFF2-40B4-BE49-F238E27FC236}">
                <a16:creationId xmlns:a16="http://schemas.microsoft.com/office/drawing/2014/main" xmlns="" id="{ADFED13A-62BB-4ECA-B004-C37F1BA5182D}"/>
              </a:ext>
            </a:extLst>
          </p:cNvPr>
          <p:cNvSpPr/>
          <p:nvPr/>
        </p:nvSpPr>
        <p:spPr>
          <a:xfrm>
            <a:off x="4355976" y="4771147"/>
            <a:ext cx="216024" cy="332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781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xmlns="" id="{E90D2F78-7094-458C-B74C-F7E910878583}"/>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传感器的动态特性</a:t>
            </a:r>
            <a:r>
              <a:rPr lang="zh-CN" altLang="en-US" sz="3600" dirty="0">
                <a:solidFill>
                  <a:schemeClr val="tx1"/>
                </a:solidFill>
                <a:latin typeface="楷体_GB2312" pitchFamily="49" charset="-122"/>
                <a:ea typeface="楷体_GB2312" pitchFamily="49" charset="-122"/>
              </a:rPr>
              <a:t> </a:t>
            </a:r>
            <a:endParaRPr lang="zh-CN" altLang="en-US" dirty="0">
              <a:solidFill>
                <a:schemeClr val="tx1"/>
              </a:solidFill>
            </a:endParaRPr>
          </a:p>
        </p:txBody>
      </p:sp>
      <p:sp>
        <p:nvSpPr>
          <p:cNvPr id="23556" name="Rectangle 3">
            <a:extLst>
              <a:ext uri="{FF2B5EF4-FFF2-40B4-BE49-F238E27FC236}">
                <a16:creationId xmlns:a16="http://schemas.microsoft.com/office/drawing/2014/main" xmlns="" id="{D957D733-5FFF-44FC-9370-0E0FC10A6722}"/>
              </a:ext>
            </a:extLst>
          </p:cNvPr>
          <p:cNvSpPr>
            <a:spLocks noGrp="1" noChangeArrowheads="1"/>
          </p:cNvSpPr>
          <p:nvPr>
            <p:ph type="body" idx="1"/>
          </p:nvPr>
        </p:nvSpPr>
        <p:spPr>
          <a:xfrm>
            <a:off x="381000" y="1828800"/>
            <a:ext cx="8574088" cy="5029200"/>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由于传感器在工作中，质量加速或减速需要时间，能量存取需要时间，信号在传输过程中克服阻力需要时间，所以输出信号总是要迟后输入信号，不可能同步变化。</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一般情况下传感器可用线性系统表示:</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16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400" dirty="0">
                <a:solidFill>
                  <a:schemeClr val="tx1"/>
                </a:solidFill>
                <a:latin typeface="楷体_GB2312" pitchFamily="49" charset="-122"/>
                <a:ea typeface="楷体_GB2312" pitchFamily="49" charset="-122"/>
              </a:rPr>
              <a:t>     </a:t>
            </a:r>
            <a:r>
              <a:rPr lang="zh-CN" altLang="en-US" sz="2800" dirty="0">
                <a:solidFill>
                  <a:schemeClr val="tx1"/>
                </a:solidFill>
                <a:latin typeface="楷体_GB2312" pitchFamily="49" charset="-122"/>
                <a:ea typeface="楷体_GB2312" pitchFamily="49" charset="-122"/>
              </a:rPr>
              <a:t>式中，</a:t>
            </a:r>
            <a:r>
              <a:rPr lang="en-US" altLang="zh-CN" sz="2800" i="1" dirty="0">
                <a:solidFill>
                  <a:schemeClr val="tx1"/>
                </a:solidFill>
                <a:latin typeface="楷体_GB2312" pitchFamily="49" charset="-122"/>
                <a:ea typeface="楷体_GB2312" pitchFamily="49" charset="-122"/>
              </a:rPr>
              <a:t>y</a:t>
            </a:r>
            <a:r>
              <a:rPr lang="en-US" altLang="zh-CN" sz="2800" dirty="0">
                <a:solidFill>
                  <a:schemeClr val="tx1"/>
                </a:solidFill>
                <a:latin typeface="楷体_GB2312" pitchFamily="49" charset="-122"/>
                <a:ea typeface="楷体_GB2312" pitchFamily="49" charset="-122"/>
              </a:rPr>
              <a:t>(</a:t>
            </a:r>
            <a:r>
              <a:rPr lang="en-US" altLang="zh-CN" sz="2800" i="1" dirty="0">
                <a:solidFill>
                  <a:schemeClr val="tx1"/>
                </a:solidFill>
                <a:latin typeface="楷体_GB2312" pitchFamily="49" charset="-122"/>
                <a:ea typeface="楷体_GB2312" pitchFamily="49" charset="-122"/>
              </a:rPr>
              <a:t>t</a:t>
            </a:r>
            <a:r>
              <a:rPr lang="en-US" altLang="zh-CN" sz="28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为输出信号，</a:t>
            </a:r>
            <a:r>
              <a:rPr lang="en-US" altLang="zh-CN" sz="2800" i="1" dirty="0">
                <a:solidFill>
                  <a:schemeClr val="tx1"/>
                </a:solidFill>
                <a:latin typeface="楷体_GB2312" pitchFamily="49" charset="-122"/>
                <a:ea typeface="楷体_GB2312" pitchFamily="49" charset="-122"/>
              </a:rPr>
              <a:t>x</a:t>
            </a:r>
            <a:r>
              <a:rPr lang="en-US" altLang="zh-CN" sz="2800" dirty="0">
                <a:solidFill>
                  <a:schemeClr val="tx1"/>
                </a:solidFill>
                <a:latin typeface="楷体_GB2312" pitchFamily="49" charset="-122"/>
                <a:ea typeface="楷体_GB2312" pitchFamily="49" charset="-122"/>
              </a:rPr>
              <a:t>(</a:t>
            </a:r>
            <a:r>
              <a:rPr lang="en-US" altLang="zh-CN" sz="2800" i="1" dirty="0">
                <a:solidFill>
                  <a:schemeClr val="tx1"/>
                </a:solidFill>
                <a:latin typeface="楷体_GB2312" pitchFamily="49" charset="-122"/>
                <a:ea typeface="楷体_GB2312" pitchFamily="49" charset="-122"/>
              </a:rPr>
              <a:t>t</a:t>
            </a:r>
            <a:r>
              <a:rPr lang="en-US" altLang="zh-CN" sz="28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为输入信号，</a:t>
            </a:r>
            <a:r>
              <a:rPr lang="en-US" altLang="zh-CN" sz="2800" i="1" dirty="0">
                <a:solidFill>
                  <a:schemeClr val="tx1"/>
                </a:solidFill>
                <a:latin typeface="楷体_GB2312" pitchFamily="49" charset="-122"/>
                <a:ea typeface="楷体_GB2312" pitchFamily="49" charset="-122"/>
              </a:rPr>
              <a:t>a</a:t>
            </a:r>
            <a:r>
              <a:rPr lang="en-US" altLang="zh-CN" sz="2800" baseline="-30000" dirty="0">
                <a:solidFill>
                  <a:schemeClr val="tx1"/>
                </a:solidFill>
                <a:latin typeface="楷体_GB2312" pitchFamily="49" charset="-122"/>
                <a:ea typeface="楷体_GB2312" pitchFamily="49" charset="-122"/>
              </a:rPr>
              <a:t>0</a:t>
            </a:r>
            <a:r>
              <a:rPr lang="en-US" altLang="zh-CN" sz="2800" dirty="0">
                <a:solidFill>
                  <a:schemeClr val="tx1"/>
                </a:solidFill>
                <a:latin typeface="楷体_GB2312" pitchFamily="49" charset="-122"/>
                <a:ea typeface="楷体_GB2312" pitchFamily="49" charset="-122"/>
              </a:rPr>
              <a:t>,</a:t>
            </a:r>
            <a:r>
              <a:rPr lang="en-US" altLang="zh-CN" sz="2800" i="1" dirty="0">
                <a:solidFill>
                  <a:schemeClr val="tx1"/>
                </a:solidFill>
                <a:latin typeface="楷体_GB2312" pitchFamily="49" charset="-122"/>
                <a:ea typeface="楷体_GB2312" pitchFamily="49" charset="-122"/>
              </a:rPr>
              <a:t>a</a:t>
            </a:r>
            <a:r>
              <a:rPr lang="en-US" altLang="zh-CN" sz="2800" baseline="-30000" dirty="0">
                <a:solidFill>
                  <a:schemeClr val="tx1"/>
                </a:solidFill>
                <a:latin typeface="楷体_GB2312" pitchFamily="49" charset="-122"/>
                <a:ea typeface="楷体_GB2312" pitchFamily="49" charset="-122"/>
              </a:rPr>
              <a:t>1</a:t>
            </a:r>
            <a:r>
              <a:rPr lang="en-US" altLang="zh-CN" sz="2800" dirty="0">
                <a:solidFill>
                  <a:schemeClr val="tx1"/>
                </a:solidFill>
                <a:latin typeface="楷体_GB2312" pitchFamily="49" charset="-122"/>
                <a:ea typeface="楷体_GB2312" pitchFamily="49" charset="-122"/>
              </a:rPr>
              <a:t>,</a:t>
            </a:r>
            <a:r>
              <a:rPr lang="en-US" altLang="zh-CN" sz="2800" dirty="0">
                <a:solidFill>
                  <a:schemeClr val="tx1"/>
                </a:solidFill>
                <a:latin typeface="Times New Roman" panose="02020603050405020304" pitchFamily="18" charset="0"/>
                <a:ea typeface="楷体_GB2312" pitchFamily="49" charset="-122"/>
              </a:rPr>
              <a:t>…</a:t>
            </a:r>
            <a:r>
              <a:rPr lang="en-US" altLang="zh-CN" sz="2800" dirty="0">
                <a:solidFill>
                  <a:schemeClr val="tx1"/>
                </a:solidFill>
                <a:latin typeface="楷体_GB2312" pitchFamily="49" charset="-122"/>
                <a:ea typeface="楷体_GB2312" pitchFamily="49" charset="-122"/>
              </a:rPr>
              <a:t>,</a:t>
            </a:r>
            <a:r>
              <a:rPr lang="en-US" altLang="zh-CN" sz="2800" i="1" dirty="0">
                <a:solidFill>
                  <a:schemeClr val="tx1"/>
                </a:solidFill>
                <a:latin typeface="楷体_GB2312" pitchFamily="49" charset="-122"/>
                <a:ea typeface="楷体_GB2312" pitchFamily="49" charset="-122"/>
              </a:rPr>
              <a:t>a</a:t>
            </a:r>
            <a:r>
              <a:rPr lang="en-US" altLang="zh-CN" sz="2800" i="1" baseline="-30000" dirty="0">
                <a:solidFill>
                  <a:schemeClr val="tx1"/>
                </a:solidFill>
                <a:latin typeface="楷体_GB2312" pitchFamily="49" charset="-122"/>
                <a:ea typeface="楷体_GB2312" pitchFamily="49" charset="-122"/>
              </a:rPr>
              <a:t>n</a:t>
            </a:r>
            <a:r>
              <a:rPr lang="zh-CN" altLang="en-US" sz="2800" dirty="0">
                <a:solidFill>
                  <a:schemeClr val="tx1"/>
                </a:solidFill>
                <a:latin typeface="楷体_GB2312" pitchFamily="49" charset="-122"/>
                <a:ea typeface="楷体_GB2312" pitchFamily="49" charset="-122"/>
              </a:rPr>
              <a:t>及</a:t>
            </a:r>
            <a:r>
              <a:rPr lang="en-US" altLang="zh-CN" sz="2800" i="1" dirty="0">
                <a:solidFill>
                  <a:schemeClr val="tx1"/>
                </a:solidFill>
                <a:latin typeface="楷体_GB2312" pitchFamily="49" charset="-122"/>
                <a:ea typeface="楷体_GB2312" pitchFamily="49" charset="-122"/>
              </a:rPr>
              <a:t>b</a:t>
            </a:r>
            <a:r>
              <a:rPr lang="en-US" altLang="zh-CN" sz="2800" baseline="-30000" dirty="0">
                <a:solidFill>
                  <a:schemeClr val="tx1"/>
                </a:solidFill>
                <a:latin typeface="楷体_GB2312" pitchFamily="49" charset="-122"/>
                <a:ea typeface="楷体_GB2312" pitchFamily="49" charset="-122"/>
              </a:rPr>
              <a:t>0</a:t>
            </a:r>
            <a:r>
              <a:rPr lang="en-US" altLang="zh-CN" sz="2800" dirty="0">
                <a:solidFill>
                  <a:schemeClr val="tx1"/>
                </a:solidFill>
                <a:latin typeface="楷体_GB2312" pitchFamily="49" charset="-122"/>
                <a:ea typeface="楷体_GB2312" pitchFamily="49" charset="-122"/>
              </a:rPr>
              <a:t>,</a:t>
            </a:r>
            <a:r>
              <a:rPr lang="en-US" altLang="zh-CN" sz="2800" i="1" dirty="0">
                <a:solidFill>
                  <a:schemeClr val="tx1"/>
                </a:solidFill>
                <a:latin typeface="楷体_GB2312" pitchFamily="49" charset="-122"/>
                <a:ea typeface="楷体_GB2312" pitchFamily="49" charset="-122"/>
              </a:rPr>
              <a:t>b</a:t>
            </a:r>
            <a:r>
              <a:rPr lang="en-US" altLang="zh-CN" sz="2800" baseline="-30000" dirty="0">
                <a:solidFill>
                  <a:schemeClr val="tx1"/>
                </a:solidFill>
                <a:latin typeface="楷体_GB2312" pitchFamily="49" charset="-122"/>
                <a:ea typeface="楷体_GB2312" pitchFamily="49" charset="-122"/>
              </a:rPr>
              <a:t>1</a:t>
            </a:r>
            <a:r>
              <a:rPr lang="en-US" altLang="zh-CN" sz="2800" dirty="0">
                <a:solidFill>
                  <a:schemeClr val="tx1"/>
                </a:solidFill>
                <a:latin typeface="楷体_GB2312" pitchFamily="49" charset="-122"/>
                <a:ea typeface="楷体_GB2312" pitchFamily="49" charset="-122"/>
              </a:rPr>
              <a:t>,</a:t>
            </a:r>
            <a:r>
              <a:rPr lang="en-US" altLang="zh-CN" sz="2800" dirty="0">
                <a:solidFill>
                  <a:schemeClr val="tx1"/>
                </a:solidFill>
                <a:latin typeface="Times New Roman" panose="02020603050405020304" pitchFamily="18" charset="0"/>
                <a:ea typeface="楷体_GB2312" pitchFamily="49" charset="-122"/>
              </a:rPr>
              <a:t>…</a:t>
            </a:r>
            <a:r>
              <a:rPr lang="en-US" altLang="zh-CN" sz="2800" dirty="0">
                <a:solidFill>
                  <a:schemeClr val="tx1"/>
                </a:solidFill>
                <a:latin typeface="楷体_GB2312" pitchFamily="49" charset="-122"/>
                <a:ea typeface="楷体_GB2312" pitchFamily="49" charset="-122"/>
              </a:rPr>
              <a:t>,</a:t>
            </a:r>
            <a:r>
              <a:rPr lang="en-US" altLang="zh-CN" sz="2800" i="1" dirty="0" err="1">
                <a:solidFill>
                  <a:schemeClr val="tx1"/>
                </a:solidFill>
                <a:latin typeface="楷体_GB2312" pitchFamily="49" charset="-122"/>
                <a:ea typeface="楷体_GB2312" pitchFamily="49" charset="-122"/>
              </a:rPr>
              <a:t>b</a:t>
            </a:r>
            <a:r>
              <a:rPr lang="en-US" altLang="zh-CN" sz="2800" i="1" baseline="-30000" dirty="0" err="1">
                <a:solidFill>
                  <a:schemeClr val="tx1"/>
                </a:solidFill>
                <a:latin typeface="楷体_GB2312" pitchFamily="49" charset="-122"/>
                <a:ea typeface="楷体_GB2312" pitchFamily="49" charset="-122"/>
              </a:rPr>
              <a:t>m</a:t>
            </a:r>
            <a:r>
              <a:rPr lang="zh-CN" altLang="en-US" sz="2800" dirty="0">
                <a:solidFill>
                  <a:schemeClr val="tx1"/>
                </a:solidFill>
                <a:latin typeface="楷体_GB2312" pitchFamily="49" charset="-122"/>
                <a:ea typeface="楷体_GB2312" pitchFamily="49" charset="-122"/>
              </a:rPr>
              <a:t>均为常数</a:t>
            </a:r>
            <a:r>
              <a:rPr lang="zh-CN" altLang="en-US" sz="24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 </a:t>
            </a:r>
          </a:p>
          <a:p>
            <a:pPr eaLnBrk="1" hangingPunct="1">
              <a:lnSpc>
                <a:spcPct val="90000"/>
              </a:lnSpc>
            </a:pPr>
            <a:endParaRPr lang="zh-CN" altLang="en-US" sz="2800" dirty="0">
              <a:solidFill>
                <a:schemeClr val="tx1"/>
              </a:solidFill>
              <a:latin typeface="楷体_GB2312" pitchFamily="49" charset="-122"/>
              <a:ea typeface="楷体_GB2312" pitchFamily="49" charset="-122"/>
            </a:endParaRPr>
          </a:p>
        </p:txBody>
      </p:sp>
      <p:graphicFrame>
        <p:nvGraphicFramePr>
          <p:cNvPr id="23554" name="Object 4">
            <a:extLst>
              <a:ext uri="{FF2B5EF4-FFF2-40B4-BE49-F238E27FC236}">
                <a16:creationId xmlns:a16="http://schemas.microsoft.com/office/drawing/2014/main" xmlns="" id="{6FCC6324-22DE-46EF-83FC-87A7E8D47F9D}"/>
              </a:ext>
            </a:extLst>
          </p:cNvPr>
          <p:cNvGraphicFramePr>
            <a:graphicFrameLocks noChangeAspect="1"/>
          </p:cNvGraphicFramePr>
          <p:nvPr/>
        </p:nvGraphicFramePr>
        <p:xfrm>
          <a:off x="957263" y="3910013"/>
          <a:ext cx="7551737" cy="1743075"/>
        </p:xfrm>
        <a:graphic>
          <a:graphicData uri="http://schemas.openxmlformats.org/presentationml/2006/ole">
            <mc:AlternateContent xmlns:mc="http://schemas.openxmlformats.org/markup-compatibility/2006">
              <mc:Choice xmlns:v="urn:schemas-microsoft-com:vml" Requires="v">
                <p:oleObj spid="_x0000_s72774" name="位图图像" r:id="rId3" imgW="7552381" imgH="1743318" progId="Paint.Picture">
                  <p:embed/>
                </p:oleObj>
              </mc:Choice>
              <mc:Fallback>
                <p:oleObj name="位图图像" r:id="rId3" imgW="7552381" imgH="1743318" progId="Paint.Picture">
                  <p:embed/>
                  <p:pic>
                    <p:nvPicPr>
                      <p:cNvPr id="23554" name="Object 4">
                        <a:extLst>
                          <a:ext uri="{FF2B5EF4-FFF2-40B4-BE49-F238E27FC236}">
                            <a16:creationId xmlns:a16="http://schemas.microsoft.com/office/drawing/2014/main" xmlns="" id="{6FCC6324-22DE-46EF-83FC-87A7E8D47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3910013"/>
                        <a:ext cx="7551737"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B90C0081-87D9-4A70-B2DF-445F32FA81B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CF0FAE67-FFAA-4DF5-94B8-FD6B21264917}"/>
              </a:ext>
            </a:extLst>
          </p:cNvPr>
          <p:cNvSpPr>
            <a:spLocks noGrp="1"/>
          </p:cNvSpPr>
          <p:nvPr>
            <p:ph type="sldNum" sz="quarter" idx="12"/>
          </p:nvPr>
        </p:nvSpPr>
        <p:spPr/>
        <p:txBody>
          <a:bodyPr/>
          <a:lstStyle/>
          <a:p>
            <a:fld id="{8AE93FD2-D0EA-4F29-A3A1-DB8C290D14E3}" type="slidenum">
              <a:rPr lang="en-US" altLang="zh-CN" smtClean="0"/>
              <a:t>20</a:t>
            </a:fld>
            <a:endParaRPr lang="en-US" altLang="zh-CN"/>
          </a:p>
        </p:txBody>
      </p:sp>
    </p:spTree>
    <p:extLst>
      <p:ext uri="{BB962C8B-B14F-4D97-AF65-F5344CB8AC3E}">
        <p14:creationId xmlns:p14="http://schemas.microsoft.com/office/powerpoint/2010/main" val="218226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xmlns="" id="{7E028EF0-7DC4-417C-B537-FE2E8467067D}"/>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传感器的动态特性（续）</a:t>
            </a:r>
            <a:r>
              <a:rPr lang="zh-CN" altLang="en-US" sz="3600" dirty="0">
                <a:solidFill>
                  <a:schemeClr val="tx1"/>
                </a:solidFill>
                <a:latin typeface="楷体_GB2312" pitchFamily="49" charset="-122"/>
                <a:ea typeface="楷体_GB2312" pitchFamily="49" charset="-122"/>
              </a:rPr>
              <a:t> </a:t>
            </a:r>
            <a:endParaRPr lang="zh-CN" altLang="en-US" dirty="0">
              <a:solidFill>
                <a:schemeClr val="tx1"/>
              </a:solidFill>
            </a:endParaRPr>
          </a:p>
        </p:txBody>
      </p:sp>
      <p:sp>
        <p:nvSpPr>
          <p:cNvPr id="24581" name="Rectangle 3">
            <a:extLst>
              <a:ext uri="{FF2B5EF4-FFF2-40B4-BE49-F238E27FC236}">
                <a16:creationId xmlns:a16="http://schemas.microsoft.com/office/drawing/2014/main" xmlns="" id="{DDBF8956-5E95-4F9C-96FC-EBDD23C42174}"/>
              </a:ext>
            </a:extLst>
          </p:cNvPr>
          <p:cNvSpPr>
            <a:spLocks noGrp="1" noChangeArrowheads="1"/>
          </p:cNvSpPr>
          <p:nvPr>
            <p:ph type="body" idx="1"/>
          </p:nvPr>
        </p:nvSpPr>
        <p:spPr>
          <a:xfrm>
            <a:off x="457200" y="1828800"/>
            <a:ext cx="8534400" cy="4800600"/>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对上式两边进行拉氏变换，得</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endParaRPr lang="en-US" altLang="zh-CN"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en-US" altLang="zh-CN"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则得系统的传递函数如下</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endParaRPr lang="en-US" altLang="zh-CN"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上面的传递函数可以分解为分母 为一次多项式和二次多项式的分式形式</a:t>
            </a:r>
            <a:r>
              <a:rPr lang="zh-CN" altLang="en-US" sz="2800" dirty="0">
                <a:latin typeface="楷体_GB2312" pitchFamily="49" charset="-122"/>
                <a:ea typeface="楷体_GB2312" pitchFamily="49" charset="-122"/>
              </a:rPr>
              <a:t>。</a:t>
            </a:r>
            <a:endParaRPr lang="zh-CN" altLang="en-US" sz="2800" dirty="0">
              <a:solidFill>
                <a:schemeClr val="tx1"/>
              </a:solidFill>
              <a:latin typeface="楷体_GB2312" pitchFamily="49" charset="-122"/>
              <a:ea typeface="楷体_GB2312" pitchFamily="49" charset="-122"/>
            </a:endParaRPr>
          </a:p>
        </p:txBody>
      </p:sp>
      <p:graphicFrame>
        <p:nvGraphicFramePr>
          <p:cNvPr id="24579" name="Object 5">
            <a:extLst>
              <a:ext uri="{FF2B5EF4-FFF2-40B4-BE49-F238E27FC236}">
                <a16:creationId xmlns:a16="http://schemas.microsoft.com/office/drawing/2014/main" xmlns="" id="{3C34E34D-4AED-4045-AF7C-87AF6F0442E3}"/>
              </a:ext>
            </a:extLst>
          </p:cNvPr>
          <p:cNvGraphicFramePr>
            <a:graphicFrameLocks noChangeAspect="1"/>
          </p:cNvGraphicFramePr>
          <p:nvPr>
            <p:extLst>
              <p:ext uri="{D42A27DB-BD31-4B8C-83A1-F6EECF244321}">
                <p14:modId xmlns:p14="http://schemas.microsoft.com/office/powerpoint/2010/main" val="2592284753"/>
              </p:ext>
            </p:extLst>
          </p:nvPr>
        </p:nvGraphicFramePr>
        <p:xfrm>
          <a:off x="1840898" y="4369978"/>
          <a:ext cx="5767004" cy="814388"/>
        </p:xfrm>
        <a:graphic>
          <a:graphicData uri="http://schemas.openxmlformats.org/presentationml/2006/ole">
            <mc:AlternateContent xmlns:mc="http://schemas.openxmlformats.org/markup-compatibility/2006">
              <mc:Choice xmlns:v="urn:schemas-microsoft-com:vml" Requires="v">
                <p:oleObj spid="_x0000_s73868" name="BMP 图像" r:id="rId3" imgW="2900520" imgH="409680" progId="Paint.Picture">
                  <p:embed/>
                </p:oleObj>
              </mc:Choice>
              <mc:Fallback>
                <p:oleObj name="BMP 图像" r:id="rId3" imgW="2900520" imgH="409680" progId="Paint.Picture">
                  <p:embed/>
                  <p:pic>
                    <p:nvPicPr>
                      <p:cNvPr id="24579" name="Object 5">
                        <a:extLst>
                          <a:ext uri="{FF2B5EF4-FFF2-40B4-BE49-F238E27FC236}">
                            <a16:creationId xmlns:a16="http://schemas.microsoft.com/office/drawing/2014/main" xmlns="" id="{3C34E34D-4AED-4045-AF7C-87AF6F0442E3}"/>
                          </a:ext>
                        </a:extLst>
                      </p:cNvPr>
                      <p:cNvPicPr>
                        <a:picLocks noChangeAspect="1" noChangeArrowheads="1"/>
                      </p:cNvPicPr>
                      <p:nvPr/>
                    </p:nvPicPr>
                    <p:blipFill>
                      <a:blip r:embed="rId4"/>
                      <a:srcRect/>
                      <a:stretch>
                        <a:fillRect/>
                      </a:stretch>
                    </p:blipFill>
                    <p:spPr bwMode="auto">
                      <a:xfrm>
                        <a:off x="1840898" y="4369978"/>
                        <a:ext cx="5767004" cy="814388"/>
                      </a:xfrm>
                      <a:prstGeom prst="rect">
                        <a:avLst/>
                      </a:prstGeom>
                      <a:noFill/>
                      <a:ln>
                        <a:noFill/>
                      </a:ln>
                      <a:effectLst/>
                    </p:spPr>
                  </p:pic>
                </p:oleObj>
              </mc:Fallback>
            </mc:AlternateContent>
          </a:graphicData>
        </a:graphic>
      </p:graphicFrame>
      <p:sp>
        <p:nvSpPr>
          <p:cNvPr id="6" name="Rectangle 4">
            <a:extLst>
              <a:ext uri="{FF2B5EF4-FFF2-40B4-BE49-F238E27FC236}">
                <a16:creationId xmlns:a16="http://schemas.microsoft.com/office/drawing/2014/main" xmlns="" id="{4FBF78B2-35C0-4505-BCDC-ADE7EAA6FFE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D191D39D-EFEF-4292-AD21-E5F95213726A}"/>
              </a:ext>
            </a:extLst>
          </p:cNvPr>
          <p:cNvSpPr>
            <a:spLocks noGrp="1"/>
          </p:cNvSpPr>
          <p:nvPr>
            <p:ph type="sldNum" sz="quarter" idx="12"/>
          </p:nvPr>
        </p:nvSpPr>
        <p:spPr/>
        <p:txBody>
          <a:bodyPr/>
          <a:lstStyle/>
          <a:p>
            <a:fld id="{8AE93FD2-D0EA-4F29-A3A1-DB8C290D14E3}" type="slidenum">
              <a:rPr lang="en-US" altLang="zh-CN" smtClean="0"/>
              <a:t>21</a:t>
            </a:fld>
            <a:endParaRPr lang="en-US" altLang="zh-CN"/>
          </a:p>
        </p:txBody>
      </p:sp>
      <p:graphicFrame>
        <p:nvGraphicFramePr>
          <p:cNvPr id="24578" name="Object 4">
            <a:extLst>
              <a:ext uri="{FF2B5EF4-FFF2-40B4-BE49-F238E27FC236}">
                <a16:creationId xmlns:a16="http://schemas.microsoft.com/office/drawing/2014/main" xmlns="" id="{73DCB4B2-9569-4866-BBA9-D7A845CBA832}"/>
              </a:ext>
            </a:extLst>
          </p:cNvPr>
          <p:cNvGraphicFramePr>
            <a:graphicFrameLocks noChangeAspect="1"/>
          </p:cNvGraphicFramePr>
          <p:nvPr>
            <p:extLst>
              <p:ext uri="{D42A27DB-BD31-4B8C-83A1-F6EECF244321}">
                <p14:modId xmlns:p14="http://schemas.microsoft.com/office/powerpoint/2010/main" val="477088764"/>
              </p:ext>
            </p:extLst>
          </p:nvPr>
        </p:nvGraphicFramePr>
        <p:xfrm>
          <a:off x="539553" y="2492896"/>
          <a:ext cx="8064896" cy="858394"/>
        </p:xfrm>
        <a:graphic>
          <a:graphicData uri="http://schemas.openxmlformats.org/presentationml/2006/ole">
            <mc:AlternateContent xmlns:mc="http://schemas.openxmlformats.org/markup-compatibility/2006">
              <mc:Choice xmlns:v="urn:schemas-microsoft-com:vml" Requires="v">
                <p:oleObj spid="_x0000_s73869" name="BMP 图像" r:id="rId5" imgW="4510080" imgH="281160" progId="Paint.Picture">
                  <p:embed/>
                </p:oleObj>
              </mc:Choice>
              <mc:Fallback>
                <p:oleObj name="BMP 图像" r:id="rId5" imgW="4510080" imgH="281160" progId="Paint.Picture">
                  <p:embed/>
                  <p:pic>
                    <p:nvPicPr>
                      <p:cNvPr id="24578" name="Object 4">
                        <a:extLst>
                          <a:ext uri="{FF2B5EF4-FFF2-40B4-BE49-F238E27FC236}">
                            <a16:creationId xmlns:a16="http://schemas.microsoft.com/office/drawing/2014/main" xmlns="" id="{73DCB4B2-9569-4866-BBA9-D7A845CBA832}"/>
                          </a:ext>
                        </a:extLst>
                      </p:cNvPr>
                      <p:cNvPicPr>
                        <a:picLocks noChangeAspect="1" noChangeArrowheads="1"/>
                      </p:cNvPicPr>
                      <p:nvPr/>
                    </p:nvPicPr>
                    <p:blipFill>
                      <a:blip r:embed="rId6"/>
                      <a:srcRect/>
                      <a:stretch>
                        <a:fillRect/>
                      </a:stretch>
                    </p:blipFill>
                    <p:spPr bwMode="auto">
                      <a:xfrm>
                        <a:off x="539553" y="2492896"/>
                        <a:ext cx="8064896" cy="8583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13315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xmlns="" id="{0ABD0396-F5CC-45F3-B4CB-81D306F80539}"/>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零阶传感器 </a:t>
            </a:r>
          </a:p>
        </p:txBody>
      </p:sp>
      <p:sp>
        <p:nvSpPr>
          <p:cNvPr id="25604" name="Rectangle 3">
            <a:extLst>
              <a:ext uri="{FF2B5EF4-FFF2-40B4-BE49-F238E27FC236}">
                <a16:creationId xmlns:a16="http://schemas.microsoft.com/office/drawing/2014/main" xmlns="" id="{909F867A-89A3-4356-904C-0B79376A24CE}"/>
              </a:ext>
            </a:extLst>
          </p:cNvPr>
          <p:cNvSpPr>
            <a:spLocks noGrp="1" noChangeArrowheads="1"/>
          </p:cNvSpPr>
          <p:nvPr>
            <p:ph type="body" idx="1"/>
          </p:nvPr>
        </p:nvSpPr>
        <p:spPr>
          <a:xfrm>
            <a:off x="533400" y="1905000"/>
            <a:ext cx="8077200" cy="4191000"/>
          </a:xfrm>
        </p:spPr>
        <p:txBody>
          <a:bodyPr/>
          <a:lstStyle/>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零阶传感器的微分方程只有</a:t>
            </a:r>
            <a:r>
              <a:rPr lang="en-US" altLang="zh-CN" sz="2800" i="1">
                <a:solidFill>
                  <a:schemeClr val="tx1"/>
                </a:solidFill>
                <a:latin typeface="楷体_GB2312" pitchFamily="49" charset="-122"/>
                <a:ea typeface="楷体_GB2312" pitchFamily="49" charset="-122"/>
              </a:rPr>
              <a:t>a</a:t>
            </a:r>
            <a:r>
              <a:rPr lang="en-US" altLang="zh-CN" sz="2800" baseline="-30000">
                <a:solidFill>
                  <a:schemeClr val="tx1"/>
                </a:solidFill>
                <a:latin typeface="楷体_GB2312" pitchFamily="49" charset="-122"/>
                <a:ea typeface="楷体_GB2312" pitchFamily="49" charset="-122"/>
              </a:rPr>
              <a:t>0</a:t>
            </a:r>
            <a:r>
              <a:rPr lang="en-US" altLang="zh-CN" sz="2800">
                <a:solidFill>
                  <a:schemeClr val="tx1"/>
                </a:solidFill>
                <a:latin typeface="楷体_GB2312" pitchFamily="49" charset="-122"/>
                <a:ea typeface="楷体_GB2312" pitchFamily="49" charset="-122"/>
              </a:rPr>
              <a:t>、</a:t>
            </a:r>
            <a:r>
              <a:rPr lang="en-US" altLang="zh-CN" sz="2800" i="1">
                <a:solidFill>
                  <a:schemeClr val="tx1"/>
                </a:solidFill>
                <a:latin typeface="楷体_GB2312" pitchFamily="49" charset="-122"/>
                <a:ea typeface="楷体_GB2312" pitchFamily="49" charset="-122"/>
              </a:rPr>
              <a:t>b</a:t>
            </a:r>
            <a:r>
              <a:rPr lang="en-US" altLang="zh-CN" sz="2800" baseline="-30000">
                <a:solidFill>
                  <a:schemeClr val="tx1"/>
                </a:solidFill>
                <a:latin typeface="楷体_GB2312" pitchFamily="49" charset="-122"/>
                <a:ea typeface="楷体_GB2312" pitchFamily="49" charset="-122"/>
              </a:rPr>
              <a:t>0</a:t>
            </a:r>
            <a:r>
              <a:rPr lang="zh-CN" altLang="en-US" sz="2800">
                <a:solidFill>
                  <a:schemeClr val="tx1"/>
                </a:solidFill>
                <a:latin typeface="楷体_GB2312" pitchFamily="49" charset="-122"/>
                <a:ea typeface="楷体_GB2312" pitchFamily="49" charset="-122"/>
              </a:rPr>
              <a:t>两个系数，方程为:</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或</a:t>
            </a:r>
          </a:p>
          <a:p>
            <a:pPr eaLnBrk="1" hangingPunct="1">
              <a:buFont typeface="Wingdings" panose="05000000000000000000" pitchFamily="2" charset="2"/>
              <a:buNone/>
            </a:pPr>
            <a:endParaRPr lang="zh-CN" altLang="en-US" sz="280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其中</a:t>
            </a:r>
            <a:r>
              <a:rPr lang="en-US" altLang="zh-CN" sz="2800">
                <a:solidFill>
                  <a:schemeClr val="tx1"/>
                </a:solidFill>
                <a:latin typeface="楷体_GB2312" pitchFamily="49" charset="-122"/>
                <a:ea typeface="楷体_GB2312" pitchFamily="49" charset="-122"/>
              </a:rPr>
              <a:t>k</a:t>
            </a:r>
            <a:r>
              <a:rPr lang="zh-CN" altLang="en-US" sz="2800">
                <a:solidFill>
                  <a:schemeClr val="tx1"/>
                </a:solidFill>
                <a:latin typeface="楷体_GB2312" pitchFamily="49" charset="-122"/>
                <a:ea typeface="楷体_GB2312" pitchFamily="49" charset="-122"/>
              </a:rPr>
              <a:t>为静态灵敏度，所以零阶系统的动态特性即就是系统的静态特性。  </a:t>
            </a:r>
          </a:p>
        </p:txBody>
      </p:sp>
      <p:graphicFrame>
        <p:nvGraphicFramePr>
          <p:cNvPr id="25602" name="Object 6">
            <a:extLst>
              <a:ext uri="{FF2B5EF4-FFF2-40B4-BE49-F238E27FC236}">
                <a16:creationId xmlns:a16="http://schemas.microsoft.com/office/drawing/2014/main" xmlns="" id="{A6600867-F7B4-4611-8391-5BD9880E5FE9}"/>
              </a:ext>
            </a:extLst>
          </p:cNvPr>
          <p:cNvGraphicFramePr>
            <a:graphicFrameLocks noChangeAspect="1"/>
          </p:cNvGraphicFramePr>
          <p:nvPr/>
        </p:nvGraphicFramePr>
        <p:xfrm>
          <a:off x="2667000" y="2819400"/>
          <a:ext cx="2828925" cy="1295400"/>
        </p:xfrm>
        <a:graphic>
          <a:graphicData uri="http://schemas.openxmlformats.org/presentationml/2006/ole">
            <mc:AlternateContent xmlns:mc="http://schemas.openxmlformats.org/markup-compatibility/2006">
              <mc:Choice xmlns:v="urn:schemas-microsoft-com:vml" Requires="v">
                <p:oleObj spid="_x0000_s74821" name="位图图像" r:id="rId3" imgW="2828571" imgH="1295238" progId="Paint.Picture">
                  <p:embed/>
                </p:oleObj>
              </mc:Choice>
              <mc:Fallback>
                <p:oleObj name="位图图像" r:id="rId3" imgW="2828571" imgH="1295238" progId="Paint.Picture">
                  <p:embed/>
                  <p:pic>
                    <p:nvPicPr>
                      <p:cNvPr id="25602" name="Object 6">
                        <a:extLst>
                          <a:ext uri="{FF2B5EF4-FFF2-40B4-BE49-F238E27FC236}">
                            <a16:creationId xmlns:a16="http://schemas.microsoft.com/office/drawing/2014/main" xmlns="" id="{A6600867-F7B4-4611-8391-5BD9880E5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819400"/>
                        <a:ext cx="282892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5117D115-8BE9-4697-8A45-B5E2AF1F9EF6}"/>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331E89EE-A8CE-4985-B3D2-6063176FE849}"/>
              </a:ext>
            </a:extLst>
          </p:cNvPr>
          <p:cNvSpPr>
            <a:spLocks noGrp="1"/>
          </p:cNvSpPr>
          <p:nvPr>
            <p:ph type="sldNum" sz="quarter" idx="12"/>
          </p:nvPr>
        </p:nvSpPr>
        <p:spPr/>
        <p:txBody>
          <a:bodyPr/>
          <a:lstStyle/>
          <a:p>
            <a:fld id="{8AE93FD2-D0EA-4F29-A3A1-DB8C290D14E3}" type="slidenum">
              <a:rPr lang="en-US" altLang="zh-CN" smtClean="0"/>
              <a:t>22</a:t>
            </a:fld>
            <a:endParaRPr lang="en-US" altLang="zh-CN"/>
          </a:p>
        </p:txBody>
      </p:sp>
    </p:spTree>
    <p:extLst>
      <p:ext uri="{BB962C8B-B14F-4D97-AF65-F5344CB8AC3E}">
        <p14:creationId xmlns:p14="http://schemas.microsoft.com/office/powerpoint/2010/main" val="187754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xmlns="" id="{4FD1E732-7C30-4953-B412-CAC798D7AF9B}"/>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零阶传感器（续）</a:t>
            </a:r>
            <a:endParaRPr lang="en-US" altLang="zh-CN" dirty="0">
              <a:solidFill>
                <a:schemeClr val="tx1"/>
              </a:solidFill>
            </a:endParaRPr>
          </a:p>
        </p:txBody>
      </p:sp>
      <p:sp>
        <p:nvSpPr>
          <p:cNvPr id="26629" name="Rectangle 3">
            <a:extLst>
              <a:ext uri="{FF2B5EF4-FFF2-40B4-BE49-F238E27FC236}">
                <a16:creationId xmlns:a16="http://schemas.microsoft.com/office/drawing/2014/main" xmlns="" id="{FE3222AF-EC91-4BC5-9E85-FF8B1A7C638B}"/>
              </a:ext>
            </a:extLst>
          </p:cNvPr>
          <p:cNvSpPr>
            <a:spLocks noGrp="1" noChangeArrowheads="1"/>
          </p:cNvSpPr>
          <p:nvPr>
            <p:ph type="body" idx="1"/>
          </p:nvPr>
        </p:nvSpPr>
        <p:spPr>
          <a:xfrm>
            <a:off x="914400" y="2017713"/>
            <a:ext cx="8040688" cy="4535487"/>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典型的零阶系统如线性电位器</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输出电压与电刷位移之间的关系：  </a:t>
            </a:r>
          </a:p>
        </p:txBody>
      </p:sp>
      <p:graphicFrame>
        <p:nvGraphicFramePr>
          <p:cNvPr id="26626" name="Object 4">
            <a:extLst>
              <a:ext uri="{FF2B5EF4-FFF2-40B4-BE49-F238E27FC236}">
                <a16:creationId xmlns:a16="http://schemas.microsoft.com/office/drawing/2014/main" xmlns="" id="{FBE28ABD-63EA-4D1C-95E7-F6321923FD21}"/>
              </a:ext>
            </a:extLst>
          </p:cNvPr>
          <p:cNvGraphicFramePr>
            <a:graphicFrameLocks noChangeAspect="1"/>
          </p:cNvGraphicFramePr>
          <p:nvPr/>
        </p:nvGraphicFramePr>
        <p:xfrm>
          <a:off x="1524000" y="2590800"/>
          <a:ext cx="6115050" cy="3019425"/>
        </p:xfrm>
        <a:graphic>
          <a:graphicData uri="http://schemas.openxmlformats.org/presentationml/2006/ole">
            <mc:AlternateContent xmlns:mc="http://schemas.openxmlformats.org/markup-compatibility/2006">
              <mc:Choice xmlns:v="urn:schemas-microsoft-com:vml" Requires="v">
                <p:oleObj spid="_x0000_s75914" name="位图图像" r:id="rId3" imgW="6114286" imgH="3019048" progId="Paint.Picture">
                  <p:embed/>
                </p:oleObj>
              </mc:Choice>
              <mc:Fallback>
                <p:oleObj name="位图图像" r:id="rId3" imgW="6114286" imgH="3019048" progId="Paint.Picture">
                  <p:embed/>
                  <p:pic>
                    <p:nvPicPr>
                      <p:cNvPr id="26626" name="Object 4">
                        <a:extLst>
                          <a:ext uri="{FF2B5EF4-FFF2-40B4-BE49-F238E27FC236}">
                            <a16:creationId xmlns:a16="http://schemas.microsoft.com/office/drawing/2014/main" xmlns="" id="{FBE28ABD-63EA-4D1C-95E7-F6321923F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90800"/>
                        <a:ext cx="61150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7" name="Object 6">
            <a:extLst>
              <a:ext uri="{FF2B5EF4-FFF2-40B4-BE49-F238E27FC236}">
                <a16:creationId xmlns:a16="http://schemas.microsoft.com/office/drawing/2014/main" xmlns="" id="{934869DA-5AD3-4FE2-B7EE-1FA6D23586EE}"/>
              </a:ext>
            </a:extLst>
          </p:cNvPr>
          <p:cNvGraphicFramePr>
            <a:graphicFrameLocks noChangeAspect="1"/>
          </p:cNvGraphicFramePr>
          <p:nvPr/>
        </p:nvGraphicFramePr>
        <p:xfrm>
          <a:off x="6248400" y="5791200"/>
          <a:ext cx="2000250" cy="714375"/>
        </p:xfrm>
        <a:graphic>
          <a:graphicData uri="http://schemas.openxmlformats.org/presentationml/2006/ole">
            <mc:AlternateContent xmlns:mc="http://schemas.openxmlformats.org/markup-compatibility/2006">
              <mc:Choice xmlns:v="urn:schemas-microsoft-com:vml" Requires="v">
                <p:oleObj spid="_x0000_s75915" name="位图图像" r:id="rId5" imgW="2000000" imgH="714286" progId="Paint.Picture">
                  <p:embed/>
                </p:oleObj>
              </mc:Choice>
              <mc:Fallback>
                <p:oleObj name="位图图像" r:id="rId5" imgW="2000000" imgH="714286" progId="Paint.Picture">
                  <p:embed/>
                  <p:pic>
                    <p:nvPicPr>
                      <p:cNvPr id="26627" name="Object 6">
                        <a:extLst>
                          <a:ext uri="{FF2B5EF4-FFF2-40B4-BE49-F238E27FC236}">
                            <a16:creationId xmlns:a16="http://schemas.microsoft.com/office/drawing/2014/main" xmlns="" id="{934869DA-5AD3-4FE2-B7EE-1FA6D23586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5791200"/>
                        <a:ext cx="200025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0E7CE89B-9FFB-45C8-85C8-C8432489779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CF412F96-E993-4A9A-B30B-B9B50257C642}"/>
              </a:ext>
            </a:extLst>
          </p:cNvPr>
          <p:cNvSpPr>
            <a:spLocks noGrp="1"/>
          </p:cNvSpPr>
          <p:nvPr>
            <p:ph type="sldNum" sz="quarter" idx="12"/>
          </p:nvPr>
        </p:nvSpPr>
        <p:spPr/>
        <p:txBody>
          <a:bodyPr/>
          <a:lstStyle/>
          <a:p>
            <a:fld id="{8AE93FD2-D0EA-4F29-A3A1-DB8C290D14E3}" type="slidenum">
              <a:rPr lang="en-US" altLang="zh-CN" smtClean="0"/>
              <a:t>23</a:t>
            </a:fld>
            <a:endParaRPr lang="en-US" altLang="zh-CN"/>
          </a:p>
        </p:txBody>
      </p:sp>
    </p:spTree>
    <p:extLst>
      <p:ext uri="{BB962C8B-B14F-4D97-AF65-F5344CB8AC3E}">
        <p14:creationId xmlns:p14="http://schemas.microsoft.com/office/powerpoint/2010/main" val="519588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xmlns="" id="{D1F59E26-FC19-4605-B35A-E5292F7E01E2}"/>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一阶传感器 </a:t>
            </a:r>
            <a:endParaRPr lang="zh-CN" altLang="en-US" dirty="0">
              <a:solidFill>
                <a:schemeClr val="tx1"/>
              </a:solidFill>
            </a:endParaRPr>
          </a:p>
        </p:txBody>
      </p:sp>
      <p:sp>
        <p:nvSpPr>
          <p:cNvPr id="27653" name="Rectangle 3">
            <a:extLst>
              <a:ext uri="{FF2B5EF4-FFF2-40B4-BE49-F238E27FC236}">
                <a16:creationId xmlns:a16="http://schemas.microsoft.com/office/drawing/2014/main" xmlns="" id="{1D0E9556-E7DD-4DDB-966F-BCB889089C51}"/>
              </a:ext>
            </a:extLst>
          </p:cNvPr>
          <p:cNvSpPr>
            <a:spLocks noGrp="1" noChangeArrowheads="1"/>
          </p:cNvSpPr>
          <p:nvPr>
            <p:ph type="body" idx="1"/>
          </p:nvPr>
        </p:nvSpPr>
        <p:spPr>
          <a:xfrm>
            <a:off x="914400" y="2017713"/>
            <a:ext cx="8040688" cy="3849687"/>
          </a:xfrm>
        </p:spPr>
        <p:txBody>
          <a:bodyPr/>
          <a:lstStyle/>
          <a:p>
            <a:pPr eaLnBrk="1" hangingPunct="1"/>
            <a:r>
              <a:rPr lang="zh-CN" altLang="en-US" sz="2800">
                <a:solidFill>
                  <a:schemeClr val="tx1"/>
                </a:solidFill>
                <a:latin typeface="楷体_GB2312" pitchFamily="49" charset="-122"/>
                <a:ea typeface="楷体_GB2312" pitchFamily="49" charset="-122"/>
              </a:rPr>
              <a:t>一阶系统的方程式为</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或　　             　</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a:solidFill>
                  <a:schemeClr val="tx1"/>
                </a:solidFill>
                <a:latin typeface="楷体_GB2312" pitchFamily="49" charset="-122"/>
                <a:ea typeface="楷体_GB2312" pitchFamily="49" charset="-122"/>
              </a:rPr>
              <a:t>    其中(</a:t>
            </a:r>
            <a:r>
              <a:rPr lang="en-US" altLang="zh-CN" sz="2800" i="1">
                <a:solidFill>
                  <a:schemeClr val="tx1"/>
                </a:solidFill>
                <a:latin typeface="楷体_GB2312" pitchFamily="49" charset="-122"/>
                <a:ea typeface="楷体_GB2312" pitchFamily="49" charset="-122"/>
              </a:rPr>
              <a:t>a</a:t>
            </a:r>
            <a:r>
              <a:rPr lang="en-US" altLang="zh-CN" sz="2800" baseline="-30000">
                <a:solidFill>
                  <a:schemeClr val="tx1"/>
                </a:solidFill>
                <a:latin typeface="楷体_GB2312" pitchFamily="49" charset="-122"/>
                <a:ea typeface="楷体_GB2312" pitchFamily="49" charset="-122"/>
              </a:rPr>
              <a:t>1</a:t>
            </a:r>
            <a:r>
              <a:rPr lang="en-US" altLang="zh-CN" sz="2800">
                <a:solidFill>
                  <a:schemeClr val="tx1"/>
                </a:solidFill>
                <a:latin typeface="楷体_GB2312" pitchFamily="49" charset="-122"/>
                <a:ea typeface="楷体_GB2312" pitchFamily="49" charset="-122"/>
              </a:rPr>
              <a:t>/</a:t>
            </a:r>
            <a:r>
              <a:rPr lang="en-US" altLang="zh-CN" sz="2800" i="1">
                <a:solidFill>
                  <a:schemeClr val="tx1"/>
                </a:solidFill>
                <a:latin typeface="楷体_GB2312" pitchFamily="49" charset="-122"/>
                <a:ea typeface="楷体_GB2312" pitchFamily="49" charset="-122"/>
              </a:rPr>
              <a:t>a</a:t>
            </a:r>
            <a:r>
              <a:rPr lang="en-US" altLang="zh-CN" sz="2800" baseline="-30000">
                <a:solidFill>
                  <a:schemeClr val="tx1"/>
                </a:solidFill>
                <a:latin typeface="楷体_GB2312" pitchFamily="49" charset="-122"/>
                <a:ea typeface="楷体_GB2312" pitchFamily="49" charset="-122"/>
              </a:rPr>
              <a:t>0</a:t>
            </a:r>
            <a:r>
              <a:rPr lang="en-US" altLang="zh-CN" sz="2800">
                <a:solidFill>
                  <a:schemeClr val="tx1"/>
                </a:solidFill>
                <a:latin typeface="楷体_GB2312" pitchFamily="49" charset="-122"/>
                <a:ea typeface="楷体_GB2312" pitchFamily="49" charset="-122"/>
              </a:rPr>
              <a:t>)＝</a:t>
            </a:r>
            <a:r>
              <a:rPr lang="en-US" altLang="zh-CN" sz="2800" i="1">
                <a:solidFill>
                  <a:schemeClr val="tx1"/>
                </a:solidFill>
                <a:latin typeface="楷体_GB2312" pitchFamily="49" charset="-122"/>
                <a:ea typeface="楷体_GB2312" pitchFamily="49" charset="-122"/>
              </a:rPr>
              <a:t>τ</a:t>
            </a:r>
            <a:r>
              <a:rPr lang="en-US" altLang="zh-CN" sz="2800">
                <a:solidFill>
                  <a:schemeClr val="tx1"/>
                </a:solidFill>
                <a:latin typeface="楷体_GB2312" pitchFamily="49" charset="-122"/>
                <a:ea typeface="楷体_GB2312" pitchFamily="49" charset="-122"/>
              </a:rPr>
              <a:t>，</a:t>
            </a:r>
            <a:r>
              <a:rPr lang="zh-CN" altLang="en-US" sz="2800">
                <a:solidFill>
                  <a:schemeClr val="tx1"/>
                </a:solidFill>
                <a:latin typeface="楷体_GB2312" pitchFamily="49" charset="-122"/>
                <a:ea typeface="楷体_GB2312" pitchFamily="49" charset="-122"/>
              </a:rPr>
              <a:t>称为时间常数，(</a:t>
            </a:r>
            <a:r>
              <a:rPr lang="en-US" altLang="zh-CN" sz="2800" i="1">
                <a:solidFill>
                  <a:schemeClr val="tx1"/>
                </a:solidFill>
                <a:latin typeface="楷体_GB2312" pitchFamily="49" charset="-122"/>
                <a:ea typeface="楷体_GB2312" pitchFamily="49" charset="-122"/>
              </a:rPr>
              <a:t>b</a:t>
            </a:r>
            <a:r>
              <a:rPr lang="en-US" altLang="zh-CN" sz="2800" baseline="-30000">
                <a:solidFill>
                  <a:schemeClr val="tx1"/>
                </a:solidFill>
                <a:latin typeface="楷体_GB2312" pitchFamily="49" charset="-122"/>
                <a:ea typeface="楷体_GB2312" pitchFamily="49" charset="-122"/>
              </a:rPr>
              <a:t>0</a:t>
            </a:r>
            <a:r>
              <a:rPr lang="en-US" altLang="zh-CN" sz="2800">
                <a:solidFill>
                  <a:schemeClr val="tx1"/>
                </a:solidFill>
                <a:latin typeface="楷体_GB2312" pitchFamily="49" charset="-122"/>
                <a:ea typeface="楷体_GB2312" pitchFamily="49" charset="-122"/>
              </a:rPr>
              <a:t>/</a:t>
            </a:r>
            <a:r>
              <a:rPr lang="en-US" altLang="zh-CN" sz="2800" i="1">
                <a:solidFill>
                  <a:schemeClr val="tx1"/>
                </a:solidFill>
                <a:latin typeface="楷体_GB2312" pitchFamily="49" charset="-122"/>
                <a:ea typeface="楷体_GB2312" pitchFamily="49" charset="-122"/>
              </a:rPr>
              <a:t>a</a:t>
            </a:r>
            <a:r>
              <a:rPr lang="en-US" altLang="zh-CN" sz="2800" baseline="-30000">
                <a:solidFill>
                  <a:schemeClr val="tx1"/>
                </a:solidFill>
                <a:latin typeface="楷体_GB2312" pitchFamily="49" charset="-122"/>
                <a:ea typeface="楷体_GB2312" pitchFamily="49" charset="-122"/>
              </a:rPr>
              <a:t>0</a:t>
            </a:r>
            <a:r>
              <a:rPr lang="en-US" altLang="zh-CN" sz="2800">
                <a:solidFill>
                  <a:schemeClr val="tx1"/>
                </a:solidFill>
                <a:latin typeface="楷体_GB2312" pitchFamily="49" charset="-122"/>
                <a:ea typeface="楷体_GB2312" pitchFamily="49" charset="-122"/>
              </a:rPr>
              <a:t>)</a:t>
            </a:r>
            <a:r>
              <a:rPr lang="zh-CN" altLang="en-US" sz="2800">
                <a:solidFill>
                  <a:schemeClr val="tx1"/>
                </a:solidFill>
                <a:latin typeface="楷体_GB2312" pitchFamily="49" charset="-122"/>
                <a:ea typeface="楷体_GB2312" pitchFamily="49" charset="-122"/>
              </a:rPr>
              <a:t>为静态灵敏度。</a:t>
            </a:r>
          </a:p>
          <a:p>
            <a:pPr eaLnBrk="1" hangingPunct="1"/>
            <a:r>
              <a:rPr lang="zh-CN" altLang="en-US" sz="2800">
                <a:solidFill>
                  <a:schemeClr val="tx1"/>
                </a:solidFill>
                <a:latin typeface="楷体_GB2312" pitchFamily="49" charset="-122"/>
                <a:ea typeface="楷体_GB2312" pitchFamily="49" charset="-122"/>
              </a:rPr>
              <a:t>一阶系统函数（传递函数）</a:t>
            </a:r>
          </a:p>
          <a:p>
            <a:pPr eaLnBrk="1" hangingPunct="1">
              <a:buFont typeface="Wingdings" panose="05000000000000000000" pitchFamily="2" charset="2"/>
              <a:buNone/>
            </a:pPr>
            <a:endParaRPr lang="zh-CN" altLang="en-US" sz="2800">
              <a:solidFill>
                <a:schemeClr val="tx1"/>
              </a:solidFill>
              <a:latin typeface="楷体_GB2312" pitchFamily="49" charset="-122"/>
              <a:ea typeface="楷体_GB2312" pitchFamily="49" charset="-122"/>
            </a:endParaRPr>
          </a:p>
        </p:txBody>
      </p:sp>
      <p:graphicFrame>
        <p:nvGraphicFramePr>
          <p:cNvPr id="27650" name="Object 4">
            <a:extLst>
              <a:ext uri="{FF2B5EF4-FFF2-40B4-BE49-F238E27FC236}">
                <a16:creationId xmlns:a16="http://schemas.microsoft.com/office/drawing/2014/main" xmlns="" id="{7A4870E3-1DFE-4786-9585-92AA331A5EEB}"/>
              </a:ext>
            </a:extLst>
          </p:cNvPr>
          <p:cNvGraphicFramePr>
            <a:graphicFrameLocks noChangeAspect="1"/>
          </p:cNvGraphicFramePr>
          <p:nvPr/>
        </p:nvGraphicFramePr>
        <p:xfrm>
          <a:off x="4800600" y="2133600"/>
          <a:ext cx="3486150" cy="1800225"/>
        </p:xfrm>
        <a:graphic>
          <a:graphicData uri="http://schemas.openxmlformats.org/presentationml/2006/ole">
            <mc:AlternateContent xmlns:mc="http://schemas.openxmlformats.org/markup-compatibility/2006">
              <mc:Choice xmlns:v="urn:schemas-microsoft-com:vml" Requires="v">
                <p:oleObj spid="_x0000_s76940" name="位图图像" r:id="rId3" imgW="3486637" imgH="1800476" progId="Paint.Picture">
                  <p:embed/>
                </p:oleObj>
              </mc:Choice>
              <mc:Fallback>
                <p:oleObj name="位图图像" r:id="rId3" imgW="3486637" imgH="1800476" progId="Paint.Picture">
                  <p:embed/>
                  <p:pic>
                    <p:nvPicPr>
                      <p:cNvPr id="27650" name="Object 4">
                        <a:extLst>
                          <a:ext uri="{FF2B5EF4-FFF2-40B4-BE49-F238E27FC236}">
                            <a16:creationId xmlns:a16="http://schemas.microsoft.com/office/drawing/2014/main" xmlns="" id="{7A4870E3-1DFE-4786-9585-92AA331A5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133600"/>
                        <a:ext cx="34861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1" name="Object 5">
            <a:extLst>
              <a:ext uri="{FF2B5EF4-FFF2-40B4-BE49-F238E27FC236}">
                <a16:creationId xmlns:a16="http://schemas.microsoft.com/office/drawing/2014/main" xmlns="" id="{D69B46EF-85F8-487A-9746-F33072A94D56}"/>
              </a:ext>
            </a:extLst>
          </p:cNvPr>
          <p:cNvGraphicFramePr>
            <a:graphicFrameLocks noChangeAspect="1"/>
          </p:cNvGraphicFramePr>
          <p:nvPr/>
        </p:nvGraphicFramePr>
        <p:xfrm>
          <a:off x="5105400" y="5486400"/>
          <a:ext cx="2790825" cy="800100"/>
        </p:xfrm>
        <a:graphic>
          <a:graphicData uri="http://schemas.openxmlformats.org/presentationml/2006/ole">
            <mc:AlternateContent xmlns:mc="http://schemas.openxmlformats.org/markup-compatibility/2006">
              <mc:Choice xmlns:v="urn:schemas-microsoft-com:vml" Requires="v">
                <p:oleObj spid="_x0000_s76941" name="位图图像" r:id="rId5" imgW="2790476" imgH="800212" progId="Paint.Picture">
                  <p:embed/>
                </p:oleObj>
              </mc:Choice>
              <mc:Fallback>
                <p:oleObj name="位图图像" r:id="rId5" imgW="2790476" imgH="800212" progId="Paint.Picture">
                  <p:embed/>
                  <p:pic>
                    <p:nvPicPr>
                      <p:cNvPr id="27651" name="Object 5">
                        <a:extLst>
                          <a:ext uri="{FF2B5EF4-FFF2-40B4-BE49-F238E27FC236}">
                            <a16:creationId xmlns:a16="http://schemas.microsoft.com/office/drawing/2014/main" xmlns="" id="{D69B46EF-85F8-487A-9746-F33072A94D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5486400"/>
                        <a:ext cx="27908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6EAF6402-6007-4B43-A202-F38F6AE6F96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1436DE28-7F25-4E91-A187-535F2EDC313B}"/>
              </a:ext>
            </a:extLst>
          </p:cNvPr>
          <p:cNvSpPr>
            <a:spLocks noGrp="1"/>
          </p:cNvSpPr>
          <p:nvPr>
            <p:ph type="sldNum" sz="quarter" idx="12"/>
          </p:nvPr>
        </p:nvSpPr>
        <p:spPr/>
        <p:txBody>
          <a:bodyPr/>
          <a:lstStyle/>
          <a:p>
            <a:fld id="{8AE93FD2-D0EA-4F29-A3A1-DB8C290D14E3}" type="slidenum">
              <a:rPr lang="en-US" altLang="zh-CN" smtClean="0"/>
              <a:t>24</a:t>
            </a:fld>
            <a:endParaRPr lang="en-US" altLang="zh-CN"/>
          </a:p>
        </p:txBody>
      </p:sp>
    </p:spTree>
    <p:extLst>
      <p:ext uri="{BB962C8B-B14F-4D97-AF65-F5344CB8AC3E}">
        <p14:creationId xmlns:p14="http://schemas.microsoft.com/office/powerpoint/2010/main" val="284085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xmlns="" id="{AAB11690-75FA-4932-8FD2-E91D90C0FBF8}"/>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一阶传感器（续）</a:t>
            </a:r>
            <a:endParaRPr lang="zh-CN" altLang="en-US" dirty="0">
              <a:solidFill>
                <a:schemeClr val="tx1"/>
              </a:solidFill>
            </a:endParaRPr>
          </a:p>
        </p:txBody>
      </p:sp>
      <p:sp>
        <p:nvSpPr>
          <p:cNvPr id="29700" name="Rectangle 3">
            <a:extLst>
              <a:ext uri="{FF2B5EF4-FFF2-40B4-BE49-F238E27FC236}">
                <a16:creationId xmlns:a16="http://schemas.microsoft.com/office/drawing/2014/main" xmlns="" id="{B52F4756-9FB8-4378-B33E-FEA5E723F343}"/>
              </a:ext>
            </a:extLst>
          </p:cNvPr>
          <p:cNvSpPr>
            <a:spLocks noGrp="1" noChangeArrowheads="1"/>
          </p:cNvSpPr>
          <p:nvPr>
            <p:ph type="body" idx="1"/>
          </p:nvPr>
        </p:nvSpPr>
        <p:spPr>
          <a:xfrm>
            <a:off x="381000" y="2017713"/>
            <a:ext cx="8574088" cy="4306887"/>
          </a:xfrm>
        </p:spPr>
        <p:txBody>
          <a:bodyPr/>
          <a:lstStyle/>
          <a:p>
            <a:pPr eaLnBrk="1" hangingPunct="1">
              <a:buFont typeface="Wingdings" panose="05000000000000000000" pitchFamily="2" charset="2"/>
              <a:buNone/>
            </a:pPr>
            <a:r>
              <a:rPr lang="zh-CN" altLang="en-US" sz="2800" dirty="0">
                <a:solidFill>
                  <a:schemeClr val="tx1"/>
                </a:solidFill>
                <a:latin typeface="宋体" panose="02010600030101010101" pitchFamily="2" charset="-122"/>
                <a:ea typeface="宋体" panose="02010600030101010101" pitchFamily="2" charset="-122"/>
              </a:rPr>
              <a:t>    </a:t>
            </a:r>
            <a:r>
              <a:rPr lang="zh-CN" altLang="en-US" sz="2800" dirty="0">
                <a:solidFill>
                  <a:schemeClr val="tx1"/>
                </a:solidFill>
                <a:latin typeface="楷体_GB2312" pitchFamily="49" charset="-122"/>
                <a:ea typeface="楷体_GB2312" pitchFamily="49" charset="-122"/>
              </a:rPr>
              <a:t>微分方程如下:</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其中:</a:t>
            </a:r>
            <a:r>
              <a:rPr lang="en-US" altLang="zh-CN" sz="2800" i="1" dirty="0" err="1">
                <a:solidFill>
                  <a:schemeClr val="tx1"/>
                </a:solidFill>
                <a:latin typeface="楷体_GB2312" pitchFamily="49" charset="-122"/>
                <a:ea typeface="楷体_GB2312" pitchFamily="49" charset="-122"/>
              </a:rPr>
              <a:t>τ</a:t>
            </a:r>
            <a:r>
              <a:rPr lang="en-US" altLang="zh-CN" sz="2800" dirty="0" err="1">
                <a:solidFill>
                  <a:schemeClr val="tx1"/>
                </a:solidFill>
                <a:latin typeface="楷体_GB2312" pitchFamily="49" charset="-122"/>
                <a:ea typeface="楷体_GB2312" pitchFamily="49" charset="-122"/>
              </a:rPr>
              <a:t>＝</a:t>
            </a:r>
            <a:r>
              <a:rPr lang="en-US" altLang="zh-CN" sz="2800" i="1" dirty="0" err="1">
                <a:solidFill>
                  <a:schemeClr val="tx1"/>
                </a:solidFill>
                <a:latin typeface="楷体_GB2312" pitchFamily="49" charset="-122"/>
                <a:ea typeface="楷体_GB2312" pitchFamily="49" charset="-122"/>
              </a:rPr>
              <a:t>Rmc</a:t>
            </a:r>
            <a:r>
              <a:rPr lang="en-US" altLang="zh-CN" sz="2800" dirty="0">
                <a:solidFill>
                  <a:schemeClr val="tx1"/>
                </a:solidFill>
                <a:latin typeface="楷体_GB2312" pitchFamily="49" charset="-122"/>
                <a:ea typeface="楷体_GB2312" pitchFamily="49" charset="-122"/>
              </a:rPr>
              <a:t>，</a:t>
            </a:r>
            <a:r>
              <a:rPr lang="zh-CN" altLang="en-US" sz="2800" dirty="0">
                <a:solidFill>
                  <a:schemeClr val="tx1"/>
                </a:solidFill>
                <a:latin typeface="楷体_GB2312" pitchFamily="49" charset="-122"/>
                <a:ea typeface="楷体_GB2312" pitchFamily="49" charset="-122"/>
              </a:rPr>
              <a:t>为热电偶的时间常数，</a:t>
            </a:r>
          </a:p>
          <a:p>
            <a:pPr eaLnBrk="1" hangingPunct="1">
              <a:buFont typeface="Wingdings" panose="05000000000000000000" pitchFamily="2" charset="2"/>
              <a:buNone/>
            </a:pPr>
            <a:r>
              <a:rPr lang="en-US" altLang="zh-CN" sz="2800" dirty="0">
                <a:solidFill>
                  <a:schemeClr val="tx1"/>
                </a:solidFill>
                <a:latin typeface="楷体_GB2312" pitchFamily="49" charset="-122"/>
                <a:ea typeface="楷体_GB2312" pitchFamily="49" charset="-122"/>
              </a:rPr>
              <a:t>　　　　　</a:t>
            </a:r>
            <a:r>
              <a:rPr lang="en-US" altLang="zh-CN" sz="2800" i="1" dirty="0">
                <a:solidFill>
                  <a:schemeClr val="tx1"/>
                </a:solidFill>
                <a:latin typeface="楷体_GB2312" pitchFamily="49" charset="-122"/>
                <a:ea typeface="楷体_GB2312" pitchFamily="49" charset="-122"/>
              </a:rPr>
              <a:t>R  </a:t>
            </a:r>
            <a:r>
              <a:rPr lang="zh-CN" altLang="en-US" sz="2800" dirty="0">
                <a:solidFill>
                  <a:schemeClr val="tx1"/>
                </a:solidFill>
                <a:latin typeface="楷体_GB2312" pitchFamily="49" charset="-122"/>
                <a:ea typeface="楷体_GB2312" pitchFamily="49" charset="-122"/>
              </a:rPr>
              <a:t>为介质与热电偶之间的热阻，</a:t>
            </a:r>
          </a:p>
          <a:p>
            <a:pPr eaLnBrk="1" hangingPunct="1">
              <a:buFont typeface="Wingdings" panose="05000000000000000000" pitchFamily="2" charset="2"/>
              <a:buNone/>
            </a:pPr>
            <a:r>
              <a:rPr lang="en-US" altLang="zh-CN" sz="2800" dirty="0">
                <a:solidFill>
                  <a:schemeClr val="tx1"/>
                </a:solidFill>
                <a:latin typeface="楷体_GB2312" pitchFamily="49" charset="-122"/>
                <a:ea typeface="楷体_GB2312" pitchFamily="49" charset="-122"/>
              </a:rPr>
              <a:t>          </a:t>
            </a:r>
            <a:r>
              <a:rPr lang="en-US" altLang="zh-CN" sz="2800" i="1" dirty="0">
                <a:solidFill>
                  <a:schemeClr val="tx1"/>
                </a:solidFill>
                <a:latin typeface="楷体_GB2312" pitchFamily="49" charset="-122"/>
                <a:ea typeface="楷体_GB2312" pitchFamily="49" charset="-122"/>
              </a:rPr>
              <a:t>m  </a:t>
            </a:r>
            <a:r>
              <a:rPr lang="zh-CN" altLang="en-US" sz="2800" dirty="0">
                <a:solidFill>
                  <a:schemeClr val="tx1"/>
                </a:solidFill>
                <a:latin typeface="楷体_GB2312" pitchFamily="49" charset="-122"/>
                <a:ea typeface="楷体_GB2312" pitchFamily="49" charset="-122"/>
              </a:rPr>
              <a:t>热电偶质量，</a:t>
            </a:r>
          </a:p>
          <a:p>
            <a:pPr eaLnBrk="1" hangingPunct="1">
              <a:buFont typeface="Wingdings" panose="05000000000000000000" pitchFamily="2" charset="2"/>
              <a:buNone/>
            </a:pPr>
            <a:r>
              <a:rPr lang="en-US" altLang="zh-CN" sz="2800" dirty="0">
                <a:solidFill>
                  <a:schemeClr val="tx1"/>
                </a:solidFill>
                <a:latin typeface="楷体_GB2312" pitchFamily="49" charset="-122"/>
                <a:ea typeface="楷体_GB2312" pitchFamily="49" charset="-122"/>
              </a:rPr>
              <a:t>          </a:t>
            </a:r>
            <a:r>
              <a:rPr lang="en-US" altLang="zh-CN" sz="2800" i="1" dirty="0">
                <a:solidFill>
                  <a:schemeClr val="tx1"/>
                </a:solidFill>
                <a:latin typeface="楷体_GB2312" pitchFamily="49" charset="-122"/>
                <a:ea typeface="楷体_GB2312" pitchFamily="49" charset="-122"/>
              </a:rPr>
              <a:t>c  </a:t>
            </a:r>
            <a:r>
              <a:rPr lang="zh-CN" altLang="en-US" sz="2800" dirty="0">
                <a:solidFill>
                  <a:schemeClr val="tx1"/>
                </a:solidFill>
                <a:latin typeface="楷体_GB2312" pitchFamily="49" charset="-122"/>
                <a:ea typeface="楷体_GB2312" pitchFamily="49" charset="-122"/>
              </a:rPr>
              <a:t>为热电偶的比热，</a:t>
            </a:r>
          </a:p>
          <a:p>
            <a:pPr eaLnBrk="1" hangingPunct="1">
              <a:buFont typeface="Wingdings" panose="05000000000000000000" pitchFamily="2" charset="2"/>
              <a:buNone/>
            </a:pPr>
            <a:r>
              <a:rPr lang="en-US" altLang="zh-CN" sz="2800" dirty="0">
                <a:solidFill>
                  <a:schemeClr val="tx1"/>
                </a:solidFill>
                <a:latin typeface="楷体_GB2312" pitchFamily="49" charset="-122"/>
                <a:ea typeface="楷体_GB2312" pitchFamily="49" charset="-122"/>
              </a:rPr>
              <a:t>          </a:t>
            </a:r>
            <a:r>
              <a:rPr lang="en-US" altLang="zh-CN" sz="2800" i="1" dirty="0">
                <a:solidFill>
                  <a:schemeClr val="tx1"/>
                </a:solidFill>
                <a:latin typeface="楷体_GB2312" pitchFamily="49" charset="-122"/>
                <a:ea typeface="楷体_GB2312" pitchFamily="49" charset="-122"/>
              </a:rPr>
              <a:t>mc </a:t>
            </a:r>
            <a:r>
              <a:rPr lang="zh-CN" altLang="en-US" sz="2800" dirty="0">
                <a:solidFill>
                  <a:schemeClr val="tx1"/>
                </a:solidFill>
                <a:latin typeface="楷体_GB2312" pitchFamily="49" charset="-122"/>
                <a:ea typeface="楷体_GB2312" pitchFamily="49" charset="-122"/>
              </a:rPr>
              <a:t>为热电偶的热容量。</a:t>
            </a:r>
          </a:p>
        </p:txBody>
      </p:sp>
      <p:graphicFrame>
        <p:nvGraphicFramePr>
          <p:cNvPr id="29698" name="Object 4">
            <a:extLst>
              <a:ext uri="{FF2B5EF4-FFF2-40B4-BE49-F238E27FC236}">
                <a16:creationId xmlns:a16="http://schemas.microsoft.com/office/drawing/2014/main" xmlns="" id="{60EE4F2B-2939-4BFC-9B48-ADD5F5478314}"/>
              </a:ext>
            </a:extLst>
          </p:cNvPr>
          <p:cNvGraphicFramePr>
            <a:graphicFrameLocks noChangeAspect="1"/>
          </p:cNvGraphicFramePr>
          <p:nvPr/>
        </p:nvGraphicFramePr>
        <p:xfrm>
          <a:off x="2514600" y="2667000"/>
          <a:ext cx="2085975" cy="838200"/>
        </p:xfrm>
        <a:graphic>
          <a:graphicData uri="http://schemas.openxmlformats.org/presentationml/2006/ole">
            <mc:AlternateContent xmlns:mc="http://schemas.openxmlformats.org/markup-compatibility/2006">
              <mc:Choice xmlns:v="urn:schemas-microsoft-com:vml" Requires="v">
                <p:oleObj spid="_x0000_s78980" name="位图图像" r:id="rId3" imgW="2085714" imgH="838095" progId="Paint.Picture">
                  <p:embed/>
                </p:oleObj>
              </mc:Choice>
              <mc:Fallback>
                <p:oleObj name="位图图像" r:id="rId3" imgW="2085714" imgH="838095" progId="Paint.Picture">
                  <p:embed/>
                  <p:pic>
                    <p:nvPicPr>
                      <p:cNvPr id="29698" name="Object 4">
                        <a:extLst>
                          <a:ext uri="{FF2B5EF4-FFF2-40B4-BE49-F238E27FC236}">
                            <a16:creationId xmlns:a16="http://schemas.microsoft.com/office/drawing/2014/main" xmlns="" id="{60EE4F2B-2939-4BFC-9B48-ADD5F5478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667000"/>
                        <a:ext cx="20859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xmlns="" id="{1CC49D7E-95C1-4778-B587-1B5D2E3149B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graphicFrame>
        <p:nvGraphicFramePr>
          <p:cNvPr id="6" name="Object 6">
            <a:extLst>
              <a:ext uri="{FF2B5EF4-FFF2-40B4-BE49-F238E27FC236}">
                <a16:creationId xmlns:a16="http://schemas.microsoft.com/office/drawing/2014/main" xmlns="" id="{4EF9B0FA-F387-4A34-BAD7-F13F2680FFF5}"/>
              </a:ext>
            </a:extLst>
          </p:cNvPr>
          <p:cNvGraphicFramePr>
            <a:graphicFrameLocks noChangeAspect="1"/>
          </p:cNvGraphicFramePr>
          <p:nvPr>
            <p:extLst>
              <p:ext uri="{D42A27DB-BD31-4B8C-83A1-F6EECF244321}">
                <p14:modId xmlns:p14="http://schemas.microsoft.com/office/powerpoint/2010/main" val="1958540043"/>
              </p:ext>
            </p:extLst>
          </p:nvPr>
        </p:nvGraphicFramePr>
        <p:xfrm>
          <a:off x="4932040" y="1628800"/>
          <a:ext cx="3830656" cy="1752600"/>
        </p:xfrm>
        <a:graphic>
          <a:graphicData uri="http://schemas.openxmlformats.org/presentationml/2006/ole">
            <mc:AlternateContent xmlns:mc="http://schemas.openxmlformats.org/markup-compatibility/2006">
              <mc:Choice xmlns:v="urn:schemas-microsoft-com:vml" Requires="v">
                <p:oleObj spid="_x0000_s78981" name="位图图像" r:id="rId5" imgW="6744641" imgH="3086531" progId="Paint.Picture">
                  <p:embed/>
                </p:oleObj>
              </mc:Choice>
              <mc:Fallback>
                <p:oleObj name="位图图像" r:id="rId5" imgW="6744641" imgH="3086531" progId="Paint.Picture">
                  <p:embed/>
                  <p:pic>
                    <p:nvPicPr>
                      <p:cNvPr id="28674" name="Object 6">
                        <a:extLst>
                          <a:ext uri="{FF2B5EF4-FFF2-40B4-BE49-F238E27FC236}">
                            <a16:creationId xmlns:a16="http://schemas.microsoft.com/office/drawing/2014/main" xmlns="" id="{37374A91-D83C-42F8-802C-C428CB46A7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1628800"/>
                        <a:ext cx="3830656" cy="1752600"/>
                      </a:xfrm>
                      <a:prstGeom prst="rect">
                        <a:avLst/>
                      </a:prstGeom>
                      <a:noFill/>
                      <a:ln>
                        <a:noFill/>
                      </a:ln>
                      <a:effectLst/>
                    </p:spPr>
                  </p:pic>
                </p:oleObj>
              </mc:Fallback>
            </mc:AlternateContent>
          </a:graphicData>
        </a:graphic>
      </p:graphicFrame>
      <p:sp>
        <p:nvSpPr>
          <p:cNvPr id="2" name="矩形 1">
            <a:extLst>
              <a:ext uri="{FF2B5EF4-FFF2-40B4-BE49-F238E27FC236}">
                <a16:creationId xmlns:a16="http://schemas.microsoft.com/office/drawing/2014/main" xmlns="" id="{12BDF16E-7691-41C8-AB3E-3398BBDDAE0E}"/>
              </a:ext>
            </a:extLst>
          </p:cNvPr>
          <p:cNvSpPr/>
          <p:nvPr/>
        </p:nvSpPr>
        <p:spPr>
          <a:xfrm>
            <a:off x="7500812" y="1618293"/>
            <a:ext cx="1261884" cy="523220"/>
          </a:xfrm>
          <a:prstGeom prst="rect">
            <a:avLst/>
          </a:prstGeom>
        </p:spPr>
        <p:txBody>
          <a:bodyPr wrap="none">
            <a:spAutoFit/>
          </a:bodyPr>
          <a:lstStyle/>
          <a:p>
            <a:r>
              <a:rPr lang="zh-CN" altLang="en-US" dirty="0">
                <a:solidFill>
                  <a:srgbClr val="FF0000"/>
                </a:solidFill>
                <a:latin typeface="宋体" panose="02010600030101010101" pitchFamily="2" charset="-122"/>
                <a:ea typeface="楷体_GB2312" pitchFamily="49" charset="-122"/>
              </a:rPr>
              <a:t>热电偶</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xmlns="" id="{1BD22326-4756-4406-A840-3056CB983560}"/>
              </a:ext>
            </a:extLst>
          </p:cNvPr>
          <p:cNvSpPr>
            <a:spLocks noGrp="1"/>
          </p:cNvSpPr>
          <p:nvPr>
            <p:ph type="sldNum" sz="quarter" idx="12"/>
          </p:nvPr>
        </p:nvSpPr>
        <p:spPr/>
        <p:txBody>
          <a:bodyPr/>
          <a:lstStyle/>
          <a:p>
            <a:fld id="{8AE93FD2-D0EA-4F29-A3A1-DB8C290D14E3}" type="slidenum">
              <a:rPr lang="en-US" altLang="zh-CN" smtClean="0"/>
              <a:t>25</a:t>
            </a:fld>
            <a:endParaRPr lang="en-US" altLang="zh-CN"/>
          </a:p>
        </p:txBody>
      </p:sp>
    </p:spTree>
    <p:extLst>
      <p:ext uri="{BB962C8B-B14F-4D97-AF65-F5344CB8AC3E}">
        <p14:creationId xmlns:p14="http://schemas.microsoft.com/office/powerpoint/2010/main" val="2315962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xmlns="" id="{9DFD9486-A4ED-410A-90A7-0B69267D5B36}"/>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二阶传感器 </a:t>
            </a:r>
            <a:endParaRPr lang="zh-CN" altLang="en-US" dirty="0">
              <a:solidFill>
                <a:schemeClr val="tx1"/>
              </a:solidFill>
            </a:endParaRPr>
          </a:p>
        </p:txBody>
      </p:sp>
      <p:sp>
        <p:nvSpPr>
          <p:cNvPr id="30725" name="Rectangle 3">
            <a:extLst>
              <a:ext uri="{FF2B5EF4-FFF2-40B4-BE49-F238E27FC236}">
                <a16:creationId xmlns:a16="http://schemas.microsoft.com/office/drawing/2014/main" xmlns="" id="{CA9C1B4B-8C0D-449A-A9D9-826184722BD8}"/>
              </a:ext>
            </a:extLst>
          </p:cNvPr>
          <p:cNvSpPr>
            <a:spLocks noGrp="1" noChangeArrowheads="1"/>
          </p:cNvSpPr>
          <p:nvPr>
            <p:ph type="body" idx="1"/>
          </p:nvPr>
        </p:nvSpPr>
        <p:spPr>
          <a:xfrm>
            <a:off x="762000" y="2017713"/>
            <a:ext cx="8193088" cy="4306887"/>
          </a:xfrm>
        </p:spPr>
        <p:txBody>
          <a:bodyPr/>
          <a:lstStyle/>
          <a:p>
            <a:pPr eaLnBrk="1" hangingPunct="1"/>
            <a:r>
              <a:rPr lang="zh-CN" altLang="en-US" sz="2800" dirty="0">
                <a:solidFill>
                  <a:schemeClr val="tx1"/>
                </a:solidFill>
                <a:latin typeface="宋体" panose="02010600030101010101" pitchFamily="2" charset="-122"/>
                <a:ea typeface="宋体" panose="02010600030101010101" pitchFamily="2" charset="-122"/>
              </a:rPr>
              <a:t>二阶系统的</a:t>
            </a:r>
            <a:r>
              <a:rPr lang="zh-CN" altLang="en-US" sz="2800" dirty="0">
                <a:solidFill>
                  <a:schemeClr val="tx1"/>
                </a:solidFill>
                <a:latin typeface="楷体_GB2312" pitchFamily="49" charset="-122"/>
                <a:ea typeface="楷体_GB2312" pitchFamily="49" charset="-122"/>
              </a:rPr>
              <a:t>微分方程为</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r>
              <a:rPr lang="zh-CN" altLang="en-US" sz="2800" dirty="0">
                <a:solidFill>
                  <a:schemeClr val="tx1"/>
                </a:solidFill>
                <a:latin typeface="宋体" panose="02010600030101010101" pitchFamily="2" charset="-122"/>
                <a:ea typeface="宋体" panose="02010600030101010101" pitchFamily="2" charset="-122"/>
              </a:rPr>
              <a:t>二阶系统函数（拉氏传递函数）</a:t>
            </a: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en-US" altLang="zh-CN" sz="2800" dirty="0">
                <a:solidFill>
                  <a:schemeClr val="tx1"/>
                </a:solidFill>
                <a:latin typeface="楷体_GB2312" pitchFamily="49" charset="-122"/>
                <a:ea typeface="楷体_GB2312" pitchFamily="49" charset="-122"/>
              </a:rPr>
              <a:t>　　　　　</a:t>
            </a:r>
            <a:endParaRPr lang="zh-CN" altLang="en-US" sz="2800" dirty="0">
              <a:solidFill>
                <a:schemeClr val="tx1"/>
              </a:solidFill>
              <a:latin typeface="楷体_GB2312" pitchFamily="49" charset="-122"/>
              <a:ea typeface="楷体_GB2312" pitchFamily="49" charset="-122"/>
            </a:endParaRPr>
          </a:p>
        </p:txBody>
      </p:sp>
      <p:graphicFrame>
        <p:nvGraphicFramePr>
          <p:cNvPr id="30722" name="Object 5">
            <a:extLst>
              <a:ext uri="{FF2B5EF4-FFF2-40B4-BE49-F238E27FC236}">
                <a16:creationId xmlns:a16="http://schemas.microsoft.com/office/drawing/2014/main" xmlns="" id="{86202E2B-B049-4805-AD5C-D03165DAC4CC}"/>
              </a:ext>
            </a:extLst>
          </p:cNvPr>
          <p:cNvGraphicFramePr>
            <a:graphicFrameLocks noChangeAspect="1"/>
          </p:cNvGraphicFramePr>
          <p:nvPr/>
        </p:nvGraphicFramePr>
        <p:xfrm>
          <a:off x="2209800" y="2590800"/>
          <a:ext cx="4791075" cy="809625"/>
        </p:xfrm>
        <a:graphic>
          <a:graphicData uri="http://schemas.openxmlformats.org/presentationml/2006/ole">
            <mc:AlternateContent xmlns:mc="http://schemas.openxmlformats.org/markup-compatibility/2006">
              <mc:Choice xmlns:v="urn:schemas-microsoft-com:vml" Requires="v">
                <p:oleObj spid="_x0000_s80010" name="位图图像" r:id="rId3" imgW="4791744" imgH="809738" progId="Paint.Picture">
                  <p:embed/>
                </p:oleObj>
              </mc:Choice>
              <mc:Fallback>
                <p:oleObj name="位图图像" r:id="rId3" imgW="4791744" imgH="809738" progId="Paint.Picture">
                  <p:embed/>
                  <p:pic>
                    <p:nvPicPr>
                      <p:cNvPr id="30722" name="Object 5">
                        <a:extLst>
                          <a:ext uri="{FF2B5EF4-FFF2-40B4-BE49-F238E27FC236}">
                            <a16:creationId xmlns:a16="http://schemas.microsoft.com/office/drawing/2014/main" xmlns="" id="{86202E2B-B049-4805-AD5C-D03165DAC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590800"/>
                        <a:ext cx="47910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3" name="Object 6">
            <a:extLst>
              <a:ext uri="{FF2B5EF4-FFF2-40B4-BE49-F238E27FC236}">
                <a16:creationId xmlns:a16="http://schemas.microsoft.com/office/drawing/2014/main" xmlns="" id="{3046D248-7855-4095-9308-F4B11BDA7A88}"/>
              </a:ext>
            </a:extLst>
          </p:cNvPr>
          <p:cNvGraphicFramePr>
            <a:graphicFrameLocks noChangeAspect="1"/>
          </p:cNvGraphicFramePr>
          <p:nvPr/>
        </p:nvGraphicFramePr>
        <p:xfrm>
          <a:off x="2514600" y="4419600"/>
          <a:ext cx="3638550" cy="1304925"/>
        </p:xfrm>
        <a:graphic>
          <a:graphicData uri="http://schemas.openxmlformats.org/presentationml/2006/ole">
            <mc:AlternateContent xmlns:mc="http://schemas.openxmlformats.org/markup-compatibility/2006">
              <mc:Choice xmlns:v="urn:schemas-microsoft-com:vml" Requires="v">
                <p:oleObj spid="_x0000_s80011" name="位图图像" r:id="rId5" imgW="3638095" imgH="1305107" progId="Paint.Picture">
                  <p:embed/>
                </p:oleObj>
              </mc:Choice>
              <mc:Fallback>
                <p:oleObj name="位图图像" r:id="rId5" imgW="3638095" imgH="1305107" progId="Paint.Picture">
                  <p:embed/>
                  <p:pic>
                    <p:nvPicPr>
                      <p:cNvPr id="30723" name="Object 6">
                        <a:extLst>
                          <a:ext uri="{FF2B5EF4-FFF2-40B4-BE49-F238E27FC236}">
                            <a16:creationId xmlns:a16="http://schemas.microsoft.com/office/drawing/2014/main" xmlns="" id="{3046D248-7855-4095-9308-F4B11BDA7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419600"/>
                        <a:ext cx="363855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a:extLst>
              <a:ext uri="{FF2B5EF4-FFF2-40B4-BE49-F238E27FC236}">
                <a16:creationId xmlns:a16="http://schemas.microsoft.com/office/drawing/2014/main" xmlns="" id="{3BE67C5E-817F-435B-8059-4BB72451AD4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3" name="灯片编号占位符 2">
            <a:extLst>
              <a:ext uri="{FF2B5EF4-FFF2-40B4-BE49-F238E27FC236}">
                <a16:creationId xmlns:a16="http://schemas.microsoft.com/office/drawing/2014/main" xmlns="" id="{DD723275-274D-4F56-B244-BE5AA01C9508}"/>
              </a:ext>
            </a:extLst>
          </p:cNvPr>
          <p:cNvSpPr>
            <a:spLocks noGrp="1"/>
          </p:cNvSpPr>
          <p:nvPr>
            <p:ph type="sldNum" sz="quarter" idx="12"/>
          </p:nvPr>
        </p:nvSpPr>
        <p:spPr/>
        <p:txBody>
          <a:bodyPr/>
          <a:lstStyle/>
          <a:p>
            <a:fld id="{8AE93FD2-D0EA-4F29-A3A1-DB8C290D14E3}" type="slidenum">
              <a:rPr lang="en-US" altLang="zh-CN" smtClean="0"/>
              <a:t>26</a:t>
            </a:fld>
            <a:endParaRPr lang="en-US" altLang="zh-CN"/>
          </a:p>
        </p:txBody>
      </p:sp>
    </p:spTree>
    <p:extLst>
      <p:ext uri="{BB962C8B-B14F-4D97-AF65-F5344CB8AC3E}">
        <p14:creationId xmlns:p14="http://schemas.microsoft.com/office/powerpoint/2010/main" val="204162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a:extLst>
              <a:ext uri="{FF2B5EF4-FFF2-40B4-BE49-F238E27FC236}">
                <a16:creationId xmlns:a16="http://schemas.microsoft.com/office/drawing/2014/main" xmlns="" id="{A0BF0B92-71F3-479B-83F5-3C8C5291E9F0}"/>
              </a:ext>
            </a:extLst>
          </p:cNvPr>
          <p:cNvSpPr>
            <a:spLocks noGrp="1" noChangeArrowheads="1"/>
          </p:cNvSpPr>
          <p:nvPr>
            <p:ph type="title"/>
          </p:nvPr>
        </p:nvSpPr>
        <p:spPr/>
        <p:txBody>
          <a:bodyPr/>
          <a:lstStyle/>
          <a:p>
            <a:pPr eaLnBrk="1" hangingPunct="1"/>
            <a:r>
              <a:rPr lang="zh-CN" altLang="en-US" sz="3600" dirty="0">
                <a:solidFill>
                  <a:schemeClr val="tx1"/>
                </a:solidFill>
                <a:latin typeface="隶书" panose="02010509060101010101" pitchFamily="49" charset="-122"/>
              </a:rPr>
              <a:t>二阶传感器（续1）</a:t>
            </a:r>
            <a:endParaRPr lang="zh-CN" altLang="en-US" dirty="0">
              <a:solidFill>
                <a:schemeClr val="tx1"/>
              </a:solidFill>
            </a:endParaRPr>
          </a:p>
        </p:txBody>
      </p:sp>
      <p:sp>
        <p:nvSpPr>
          <p:cNvPr id="31750" name="Rectangle 3">
            <a:extLst>
              <a:ext uri="{FF2B5EF4-FFF2-40B4-BE49-F238E27FC236}">
                <a16:creationId xmlns:a16="http://schemas.microsoft.com/office/drawing/2014/main" xmlns="" id="{567BB813-163B-46FD-94F1-A0E508AC7979}"/>
              </a:ext>
            </a:extLst>
          </p:cNvPr>
          <p:cNvSpPr>
            <a:spLocks noGrp="1" noChangeArrowheads="1"/>
          </p:cNvSpPr>
          <p:nvPr>
            <p:ph type="body" idx="1"/>
          </p:nvPr>
        </p:nvSpPr>
        <p:spPr>
          <a:xfrm>
            <a:off x="762000" y="2017713"/>
            <a:ext cx="8193088" cy="4114800"/>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式中　　    　　，为静态刚度（灵敏度）；</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，无阻尼固有频率；</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，阻尼比。</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上述三个量称为二阶传感器的特征量。典型的二阶传感器有光线示波器的振动子、铠装热电偶（即带保护套管的热电偶）。</a:t>
            </a:r>
          </a:p>
          <a:p>
            <a:pPr eaLnBrk="1" hangingPunct="1">
              <a:lnSpc>
                <a:spcPct val="90000"/>
              </a:lnSpc>
            </a:pPr>
            <a:endParaRPr lang="zh-CN" altLang="en-US" sz="2800" dirty="0">
              <a:solidFill>
                <a:schemeClr val="tx1"/>
              </a:solidFill>
              <a:latin typeface="楷体_GB2312" pitchFamily="49" charset="-122"/>
              <a:ea typeface="楷体_GB2312" pitchFamily="49" charset="-122"/>
            </a:endParaRPr>
          </a:p>
        </p:txBody>
      </p:sp>
      <p:graphicFrame>
        <p:nvGraphicFramePr>
          <p:cNvPr id="31746" name="Object 4">
            <a:extLst>
              <a:ext uri="{FF2B5EF4-FFF2-40B4-BE49-F238E27FC236}">
                <a16:creationId xmlns:a16="http://schemas.microsoft.com/office/drawing/2014/main" xmlns="" id="{B9C9AE36-7290-4510-8F99-690471548B3A}"/>
              </a:ext>
            </a:extLst>
          </p:cNvPr>
          <p:cNvGraphicFramePr>
            <a:graphicFrameLocks noChangeAspect="1"/>
          </p:cNvGraphicFramePr>
          <p:nvPr/>
        </p:nvGraphicFramePr>
        <p:xfrm>
          <a:off x="2133600" y="1981200"/>
          <a:ext cx="952500" cy="790575"/>
        </p:xfrm>
        <a:graphic>
          <a:graphicData uri="http://schemas.openxmlformats.org/presentationml/2006/ole">
            <mc:AlternateContent xmlns:mc="http://schemas.openxmlformats.org/markup-compatibility/2006">
              <mc:Choice xmlns:v="urn:schemas-microsoft-com:vml" Requires="v">
                <p:oleObj spid="_x0000_s81105" name="位图图像" r:id="rId3" imgW="952633" imgH="790476" progId="Paint.Picture">
                  <p:embed/>
                </p:oleObj>
              </mc:Choice>
              <mc:Fallback>
                <p:oleObj name="位图图像" r:id="rId3" imgW="952633" imgH="790476" progId="Paint.Picture">
                  <p:embed/>
                  <p:pic>
                    <p:nvPicPr>
                      <p:cNvPr id="31746" name="Object 4">
                        <a:extLst>
                          <a:ext uri="{FF2B5EF4-FFF2-40B4-BE49-F238E27FC236}">
                            <a16:creationId xmlns:a16="http://schemas.microsoft.com/office/drawing/2014/main" xmlns="" id="{B9C9AE36-7290-4510-8F99-690471548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81200"/>
                        <a:ext cx="9525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7" name="Object 5">
            <a:extLst>
              <a:ext uri="{FF2B5EF4-FFF2-40B4-BE49-F238E27FC236}">
                <a16:creationId xmlns:a16="http://schemas.microsoft.com/office/drawing/2014/main" xmlns="" id="{012E5A1E-4E35-44B4-ABBE-8474422948BA}"/>
              </a:ext>
            </a:extLst>
          </p:cNvPr>
          <p:cNvGraphicFramePr>
            <a:graphicFrameLocks noChangeAspect="1"/>
          </p:cNvGraphicFramePr>
          <p:nvPr/>
        </p:nvGraphicFramePr>
        <p:xfrm>
          <a:off x="2057400" y="2971800"/>
          <a:ext cx="1752600" cy="485775"/>
        </p:xfrm>
        <a:graphic>
          <a:graphicData uri="http://schemas.openxmlformats.org/presentationml/2006/ole">
            <mc:AlternateContent xmlns:mc="http://schemas.openxmlformats.org/markup-compatibility/2006">
              <mc:Choice xmlns:v="urn:schemas-microsoft-com:vml" Requires="v">
                <p:oleObj spid="_x0000_s81106" name="位图图像" r:id="rId5" imgW="1752381" imgH="485586" progId="Paint.Picture">
                  <p:embed/>
                </p:oleObj>
              </mc:Choice>
              <mc:Fallback>
                <p:oleObj name="位图图像" r:id="rId5" imgW="1752381" imgH="485586" progId="Paint.Picture">
                  <p:embed/>
                  <p:pic>
                    <p:nvPicPr>
                      <p:cNvPr id="31747" name="Object 5">
                        <a:extLst>
                          <a:ext uri="{FF2B5EF4-FFF2-40B4-BE49-F238E27FC236}">
                            <a16:creationId xmlns:a16="http://schemas.microsoft.com/office/drawing/2014/main" xmlns="" id="{012E5A1E-4E35-44B4-ABBE-847442294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971800"/>
                        <a:ext cx="17526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8" name="Object 6">
            <a:extLst>
              <a:ext uri="{FF2B5EF4-FFF2-40B4-BE49-F238E27FC236}">
                <a16:creationId xmlns:a16="http://schemas.microsoft.com/office/drawing/2014/main" xmlns="" id="{1C3F072F-FC81-4463-BA3B-CBEE5EB9EACC}"/>
              </a:ext>
            </a:extLst>
          </p:cNvPr>
          <p:cNvGraphicFramePr>
            <a:graphicFrameLocks noChangeAspect="1"/>
          </p:cNvGraphicFramePr>
          <p:nvPr/>
        </p:nvGraphicFramePr>
        <p:xfrm>
          <a:off x="2133600" y="3810000"/>
          <a:ext cx="1447800" cy="781050"/>
        </p:xfrm>
        <a:graphic>
          <a:graphicData uri="http://schemas.openxmlformats.org/presentationml/2006/ole">
            <mc:AlternateContent xmlns:mc="http://schemas.openxmlformats.org/markup-compatibility/2006">
              <mc:Choice xmlns:v="urn:schemas-microsoft-com:vml" Requires="v">
                <p:oleObj spid="_x0000_s81107" name="位图图像" r:id="rId7" imgW="1448002" imgH="781159" progId="Paint.Picture">
                  <p:embed/>
                </p:oleObj>
              </mc:Choice>
              <mc:Fallback>
                <p:oleObj name="位图图像" r:id="rId7" imgW="1448002" imgH="781159" progId="Paint.Picture">
                  <p:embed/>
                  <p:pic>
                    <p:nvPicPr>
                      <p:cNvPr id="31748" name="Object 6">
                        <a:extLst>
                          <a:ext uri="{FF2B5EF4-FFF2-40B4-BE49-F238E27FC236}">
                            <a16:creationId xmlns:a16="http://schemas.microsoft.com/office/drawing/2014/main" xmlns="" id="{1C3F072F-FC81-4463-BA3B-CBEE5EB9EA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810000"/>
                        <a:ext cx="14478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a:extLst>
              <a:ext uri="{FF2B5EF4-FFF2-40B4-BE49-F238E27FC236}">
                <a16:creationId xmlns:a16="http://schemas.microsoft.com/office/drawing/2014/main" xmlns="" id="{B3F69483-A94B-4E0F-8229-D62A3736155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5D50359E-4413-4136-803C-EF6071424C5C}"/>
              </a:ext>
            </a:extLst>
          </p:cNvPr>
          <p:cNvSpPr>
            <a:spLocks noGrp="1"/>
          </p:cNvSpPr>
          <p:nvPr>
            <p:ph type="sldNum" sz="quarter" idx="12"/>
          </p:nvPr>
        </p:nvSpPr>
        <p:spPr/>
        <p:txBody>
          <a:bodyPr/>
          <a:lstStyle/>
          <a:p>
            <a:fld id="{8AE93FD2-D0EA-4F29-A3A1-DB8C290D14E3}" type="slidenum">
              <a:rPr lang="en-US" altLang="zh-CN" smtClean="0"/>
              <a:t>27</a:t>
            </a:fld>
            <a:endParaRPr lang="en-US" altLang="zh-CN"/>
          </a:p>
        </p:txBody>
      </p:sp>
    </p:spTree>
    <p:extLst>
      <p:ext uri="{BB962C8B-B14F-4D97-AF65-F5344CB8AC3E}">
        <p14:creationId xmlns:p14="http://schemas.microsoft.com/office/powerpoint/2010/main" val="1771916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xmlns="" id="{73B2EA4A-4D2D-451D-A147-06487BFEC86D}"/>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传感器的动态响应</a:t>
            </a:r>
            <a:endParaRPr lang="en-US" altLang="zh-CN" sz="4800" dirty="0">
              <a:solidFill>
                <a:schemeClr val="tx1"/>
              </a:solidFill>
              <a:latin typeface="隶书" panose="02010509060101010101" pitchFamily="49" charset="-122"/>
            </a:endParaRPr>
          </a:p>
        </p:txBody>
      </p:sp>
      <p:sp>
        <p:nvSpPr>
          <p:cNvPr id="405507" name="Rectangle 3">
            <a:extLst>
              <a:ext uri="{FF2B5EF4-FFF2-40B4-BE49-F238E27FC236}">
                <a16:creationId xmlns:a16="http://schemas.microsoft.com/office/drawing/2014/main" xmlns="" id="{B4AAF88A-CAF1-4EC9-83E3-717D64F43B7D}"/>
              </a:ext>
            </a:extLst>
          </p:cNvPr>
          <p:cNvSpPr>
            <a:spLocks noGrp="1" noChangeArrowheads="1"/>
          </p:cNvSpPr>
          <p:nvPr>
            <p:ph type="body" idx="1"/>
          </p:nvPr>
        </p:nvSpPr>
        <p:spPr>
          <a:xfrm>
            <a:off x="755576" y="3212976"/>
            <a:ext cx="7467600" cy="1295400"/>
          </a:xfrm>
        </p:spPr>
        <p:txBody>
          <a:bodyPr/>
          <a:lstStyle/>
          <a:p>
            <a:pPr eaLnBrk="1" hangingPunct="1">
              <a:buFont typeface="Wingdings" panose="05000000000000000000" pitchFamily="2" charset="2"/>
              <a:buNone/>
            </a:pPr>
            <a:r>
              <a:rPr lang="zh-CN" altLang="en-US" sz="2800" dirty="0">
                <a:solidFill>
                  <a:schemeClr val="tx1"/>
                </a:solidFill>
                <a:latin typeface="宋体" panose="02010600030101010101" pitchFamily="2" charset="-122"/>
                <a:ea typeface="楷体_GB2312" pitchFamily="49" charset="-122"/>
              </a:rPr>
              <a:t>　</a:t>
            </a:r>
            <a:r>
              <a:rPr lang="zh-CN" altLang="en-US" sz="2800" dirty="0">
                <a:solidFill>
                  <a:schemeClr val="tx1"/>
                </a:solidFill>
                <a:latin typeface="宋体" panose="02010600030101010101" pitchFamily="2" charset="-122"/>
                <a:cs typeface="Times New Roman" panose="02020603050405020304" pitchFamily="18" charset="0"/>
              </a:rPr>
              <a:t>【</a:t>
            </a:r>
            <a:r>
              <a:rPr lang="zh-CN" altLang="en-US" sz="2800" dirty="0">
                <a:solidFill>
                  <a:schemeClr val="tx1"/>
                </a:solidFill>
                <a:latin typeface="宋体" panose="02010600030101010101" pitchFamily="2" charset="-122"/>
                <a:ea typeface="楷体_GB2312" pitchFamily="49" charset="-122"/>
              </a:rPr>
              <a:t>时域方面</a:t>
            </a:r>
            <a:r>
              <a:rPr lang="zh-CN" altLang="en-US" sz="2800" dirty="0">
                <a:solidFill>
                  <a:schemeClr val="tx1"/>
                </a:solidFill>
                <a:latin typeface="宋体" panose="02010600030101010101" pitchFamily="2" charset="-122"/>
                <a:cs typeface="Times New Roman" panose="02020603050405020304" pitchFamily="18" charset="0"/>
              </a:rPr>
              <a:t>】</a:t>
            </a:r>
            <a:r>
              <a:rPr lang="zh-CN" altLang="en-US" sz="2800" dirty="0">
                <a:solidFill>
                  <a:schemeClr val="tx1"/>
                </a:solidFill>
                <a:latin typeface="宋体" panose="02010600030101010101" pitchFamily="2" charset="-122"/>
                <a:ea typeface="楷体_GB2312" pitchFamily="49" charset="-122"/>
              </a:rPr>
              <a:t>采用瞬态响应法（阶跃响应）</a:t>
            </a:r>
            <a:endParaRPr lang="zh-CN" altLang="en-US" sz="2800" dirty="0">
              <a:solidFill>
                <a:schemeClr val="tx1"/>
              </a:solidFill>
              <a:latin typeface="宋体" panose="02010600030101010101" pitchFamily="2" charset="-122"/>
              <a:cs typeface="Times New Roman" panose="02020603050405020304" pitchFamily="18" charset="0"/>
            </a:endParaRPr>
          </a:p>
          <a:p>
            <a:pPr eaLnBrk="1" hangingPunct="1">
              <a:buFont typeface="Wingdings" panose="05000000000000000000" pitchFamily="2" charset="2"/>
              <a:buNone/>
            </a:pPr>
            <a:r>
              <a:rPr lang="zh-CN" altLang="en-US" sz="2800" dirty="0">
                <a:solidFill>
                  <a:schemeClr val="tx1"/>
                </a:solidFill>
                <a:latin typeface="宋体" panose="02010600030101010101" pitchFamily="2" charset="-122"/>
                <a:cs typeface="Times New Roman" panose="02020603050405020304" pitchFamily="18" charset="0"/>
              </a:rPr>
              <a:t>　【</a:t>
            </a:r>
            <a:r>
              <a:rPr lang="zh-CN" altLang="en-US" sz="2800" dirty="0">
                <a:solidFill>
                  <a:schemeClr val="tx1"/>
                </a:solidFill>
                <a:latin typeface="宋体" panose="02010600030101010101" pitchFamily="2" charset="-122"/>
                <a:ea typeface="楷体_GB2312" pitchFamily="49" charset="-122"/>
              </a:rPr>
              <a:t>频域方面</a:t>
            </a:r>
            <a:r>
              <a:rPr lang="zh-CN" altLang="en-US" sz="2800" dirty="0">
                <a:solidFill>
                  <a:schemeClr val="tx1"/>
                </a:solidFill>
                <a:latin typeface="宋体" panose="02010600030101010101" pitchFamily="2" charset="-122"/>
                <a:cs typeface="Times New Roman" panose="02020603050405020304" pitchFamily="18" charset="0"/>
              </a:rPr>
              <a:t>】</a:t>
            </a:r>
            <a:r>
              <a:rPr lang="zh-CN" altLang="en-US" sz="2800" dirty="0">
                <a:solidFill>
                  <a:schemeClr val="tx1"/>
                </a:solidFill>
                <a:latin typeface="宋体" panose="02010600030101010101" pitchFamily="2" charset="-122"/>
                <a:ea typeface="楷体_GB2312" pitchFamily="49" charset="-122"/>
              </a:rPr>
              <a:t>采用频率响应法（正弦响应）</a:t>
            </a:r>
          </a:p>
        </p:txBody>
      </p:sp>
      <p:sp>
        <p:nvSpPr>
          <p:cNvPr id="6" name="Rectangle 4">
            <a:extLst>
              <a:ext uri="{FF2B5EF4-FFF2-40B4-BE49-F238E27FC236}">
                <a16:creationId xmlns:a16="http://schemas.microsoft.com/office/drawing/2014/main" xmlns="" id="{4A235DB3-43CA-4D3C-BEBF-6CD840390FD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DC77290D-85E2-4AEF-8935-EE13438C05D8}"/>
              </a:ext>
            </a:extLst>
          </p:cNvPr>
          <p:cNvSpPr>
            <a:spLocks noGrp="1"/>
          </p:cNvSpPr>
          <p:nvPr>
            <p:ph type="sldNum" sz="quarter" idx="12"/>
          </p:nvPr>
        </p:nvSpPr>
        <p:spPr/>
        <p:txBody>
          <a:bodyPr/>
          <a:lstStyle/>
          <a:p>
            <a:fld id="{8AE93FD2-D0EA-4F29-A3A1-DB8C290D14E3}" type="slidenum">
              <a:rPr lang="en-US" altLang="zh-CN" smtClean="0"/>
              <a:t>28</a:t>
            </a:fld>
            <a:endParaRPr lang="en-US" altLang="zh-CN"/>
          </a:p>
        </p:txBody>
      </p:sp>
    </p:spTree>
    <p:extLst>
      <p:ext uri="{BB962C8B-B14F-4D97-AF65-F5344CB8AC3E}">
        <p14:creationId xmlns:p14="http://schemas.microsoft.com/office/powerpoint/2010/main" val="4000276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5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a:extLst>
              <a:ext uri="{FF2B5EF4-FFF2-40B4-BE49-F238E27FC236}">
                <a16:creationId xmlns:a16="http://schemas.microsoft.com/office/drawing/2014/main" xmlns="" id="{43D1092A-0376-4C0C-93B9-220290094B10}"/>
              </a:ext>
            </a:extLst>
          </p:cNvPr>
          <p:cNvSpPr>
            <a:spLocks noGrp="1" noChangeArrowheads="1"/>
          </p:cNvSpPr>
          <p:nvPr>
            <p:ph type="title"/>
          </p:nvPr>
        </p:nvSpPr>
        <p:spPr/>
        <p:txBody>
          <a:bodyPr/>
          <a:lstStyle/>
          <a:p>
            <a:pPr eaLnBrk="1" hangingPunct="1"/>
            <a:r>
              <a:rPr lang="zh-CN" altLang="en-US" sz="3600" dirty="0">
                <a:solidFill>
                  <a:schemeClr val="tx1"/>
                </a:solidFill>
                <a:latin typeface="楷体_GB2312" pitchFamily="49" charset="-122"/>
                <a:ea typeface="楷体_GB2312" pitchFamily="49" charset="-122"/>
              </a:rPr>
              <a:t>一阶传感器的阶跃响应</a:t>
            </a:r>
            <a:endParaRPr lang="en-US" altLang="zh-CN" sz="3600" dirty="0">
              <a:solidFill>
                <a:schemeClr val="tx1"/>
              </a:solidFill>
              <a:latin typeface="宋体" panose="02010600030101010101" pitchFamily="2" charset="-122"/>
            </a:endParaRPr>
          </a:p>
        </p:txBody>
      </p:sp>
      <p:sp>
        <p:nvSpPr>
          <p:cNvPr id="33798" name="Rectangle 3">
            <a:extLst>
              <a:ext uri="{FF2B5EF4-FFF2-40B4-BE49-F238E27FC236}">
                <a16:creationId xmlns:a16="http://schemas.microsoft.com/office/drawing/2014/main" xmlns="" id="{961F5DDD-4FD6-4601-A0CD-8F8D0523F2BD}"/>
              </a:ext>
            </a:extLst>
          </p:cNvPr>
          <p:cNvSpPr>
            <a:spLocks noGrp="1" noChangeArrowheads="1"/>
          </p:cNvSpPr>
          <p:nvPr>
            <p:ph type="body" idx="1"/>
          </p:nvPr>
        </p:nvSpPr>
        <p:spPr>
          <a:xfrm>
            <a:off x="685800" y="1981200"/>
            <a:ext cx="7467600" cy="4114800"/>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其中，            ，为时间常数。</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p:txBody>
      </p:sp>
      <p:graphicFrame>
        <p:nvGraphicFramePr>
          <p:cNvPr id="33794" name="Object 4">
            <a:extLst>
              <a:ext uri="{FF2B5EF4-FFF2-40B4-BE49-F238E27FC236}">
                <a16:creationId xmlns:a16="http://schemas.microsoft.com/office/drawing/2014/main" xmlns="" id="{667F2B4F-4222-4544-A39B-1FA4A6E94840}"/>
              </a:ext>
            </a:extLst>
          </p:cNvPr>
          <p:cNvGraphicFramePr>
            <a:graphicFrameLocks noChangeAspect="1"/>
          </p:cNvGraphicFramePr>
          <p:nvPr>
            <p:extLst>
              <p:ext uri="{D42A27DB-BD31-4B8C-83A1-F6EECF244321}">
                <p14:modId xmlns:p14="http://schemas.microsoft.com/office/powerpoint/2010/main" val="1382764761"/>
              </p:ext>
            </p:extLst>
          </p:nvPr>
        </p:nvGraphicFramePr>
        <p:xfrm>
          <a:off x="2624985" y="2029869"/>
          <a:ext cx="3978168" cy="643770"/>
        </p:xfrm>
        <a:graphic>
          <a:graphicData uri="http://schemas.openxmlformats.org/presentationml/2006/ole">
            <mc:AlternateContent xmlns:mc="http://schemas.openxmlformats.org/markup-compatibility/2006">
              <mc:Choice xmlns:v="urn:schemas-microsoft-com:vml" Requires="v">
                <p:oleObj spid="_x0000_s83159" name="位图图像" r:id="rId3" imgW="2295238" imgH="371527" progId="Paint.Picture">
                  <p:embed/>
                </p:oleObj>
              </mc:Choice>
              <mc:Fallback>
                <p:oleObj name="位图图像" r:id="rId3" imgW="2295238" imgH="371527" progId="Paint.Picture">
                  <p:embed/>
                  <p:pic>
                    <p:nvPicPr>
                      <p:cNvPr id="33794" name="Object 4">
                        <a:extLst>
                          <a:ext uri="{FF2B5EF4-FFF2-40B4-BE49-F238E27FC236}">
                            <a16:creationId xmlns:a16="http://schemas.microsoft.com/office/drawing/2014/main" xmlns="" id="{667F2B4F-4222-4544-A39B-1FA4A6E94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985" y="2029869"/>
                        <a:ext cx="3978168" cy="643770"/>
                      </a:xfrm>
                      <a:prstGeom prst="rect">
                        <a:avLst/>
                      </a:prstGeom>
                      <a:noFill/>
                      <a:ln>
                        <a:noFill/>
                      </a:ln>
                      <a:effectLst/>
                    </p:spPr>
                  </p:pic>
                </p:oleObj>
              </mc:Fallback>
            </mc:AlternateContent>
          </a:graphicData>
        </a:graphic>
      </p:graphicFrame>
      <p:graphicFrame>
        <p:nvGraphicFramePr>
          <p:cNvPr id="33795" name="Object 5">
            <a:extLst>
              <a:ext uri="{FF2B5EF4-FFF2-40B4-BE49-F238E27FC236}">
                <a16:creationId xmlns:a16="http://schemas.microsoft.com/office/drawing/2014/main" xmlns="" id="{CD874A7F-629A-4CBB-B1DB-ACAE1F58918B}"/>
              </a:ext>
            </a:extLst>
          </p:cNvPr>
          <p:cNvGraphicFramePr>
            <a:graphicFrameLocks noChangeAspect="1"/>
          </p:cNvGraphicFramePr>
          <p:nvPr>
            <p:extLst>
              <p:ext uri="{D42A27DB-BD31-4B8C-83A1-F6EECF244321}">
                <p14:modId xmlns:p14="http://schemas.microsoft.com/office/powerpoint/2010/main" val="2597588256"/>
              </p:ext>
            </p:extLst>
          </p:nvPr>
        </p:nvGraphicFramePr>
        <p:xfrm>
          <a:off x="2267744" y="3091433"/>
          <a:ext cx="1276350" cy="409575"/>
        </p:xfrm>
        <a:graphic>
          <a:graphicData uri="http://schemas.openxmlformats.org/presentationml/2006/ole">
            <mc:AlternateContent xmlns:mc="http://schemas.openxmlformats.org/markup-compatibility/2006">
              <mc:Choice xmlns:v="urn:schemas-microsoft-com:vml" Requires="v">
                <p:oleObj spid="_x0000_s83160" name="位图图像" r:id="rId5" imgW="1276190" imgH="409632" progId="Paint.Picture">
                  <p:embed/>
                </p:oleObj>
              </mc:Choice>
              <mc:Fallback>
                <p:oleObj name="位图图像" r:id="rId5" imgW="1276190" imgH="409632" progId="Paint.Picture">
                  <p:embed/>
                  <p:pic>
                    <p:nvPicPr>
                      <p:cNvPr id="33795" name="Object 5">
                        <a:extLst>
                          <a:ext uri="{FF2B5EF4-FFF2-40B4-BE49-F238E27FC236}">
                            <a16:creationId xmlns:a16="http://schemas.microsoft.com/office/drawing/2014/main" xmlns="" id="{CD874A7F-629A-4CBB-B1DB-ACAE1F589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3091433"/>
                        <a:ext cx="12763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6">
            <a:extLst>
              <a:ext uri="{FF2B5EF4-FFF2-40B4-BE49-F238E27FC236}">
                <a16:creationId xmlns:a16="http://schemas.microsoft.com/office/drawing/2014/main" xmlns="" id="{981FA148-B33E-4E17-AAC7-B315AD01A1AA}"/>
              </a:ext>
            </a:extLst>
          </p:cNvPr>
          <p:cNvGraphicFramePr>
            <a:graphicFrameLocks noChangeAspect="1"/>
          </p:cNvGraphicFramePr>
          <p:nvPr/>
        </p:nvGraphicFramePr>
        <p:xfrm>
          <a:off x="685800" y="3733800"/>
          <a:ext cx="7856538" cy="2400300"/>
        </p:xfrm>
        <a:graphic>
          <a:graphicData uri="http://schemas.openxmlformats.org/presentationml/2006/ole">
            <mc:AlternateContent xmlns:mc="http://schemas.openxmlformats.org/markup-compatibility/2006">
              <mc:Choice xmlns:v="urn:schemas-microsoft-com:vml" Requires="v">
                <p:oleObj spid="_x0000_s83161" name="位图图像" r:id="rId7" imgW="7857143" imgH="2400635" progId="Paint.Picture">
                  <p:embed/>
                </p:oleObj>
              </mc:Choice>
              <mc:Fallback>
                <p:oleObj name="位图图像" r:id="rId7" imgW="7857143" imgH="2400635" progId="Paint.Picture">
                  <p:embed/>
                  <p:pic>
                    <p:nvPicPr>
                      <p:cNvPr id="33796" name="Object 6">
                        <a:extLst>
                          <a:ext uri="{FF2B5EF4-FFF2-40B4-BE49-F238E27FC236}">
                            <a16:creationId xmlns:a16="http://schemas.microsoft.com/office/drawing/2014/main" xmlns="" id="{981FA148-B33E-4E17-AAC7-B315AD01A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733800"/>
                        <a:ext cx="785653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a:extLst>
              <a:ext uri="{FF2B5EF4-FFF2-40B4-BE49-F238E27FC236}">
                <a16:creationId xmlns:a16="http://schemas.microsoft.com/office/drawing/2014/main" xmlns="" id="{5F470789-39FD-42BD-9319-192A297334D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218F592A-8878-4F86-9EB2-CC4329BF3AA7}"/>
              </a:ext>
            </a:extLst>
          </p:cNvPr>
          <p:cNvSpPr>
            <a:spLocks noGrp="1"/>
          </p:cNvSpPr>
          <p:nvPr>
            <p:ph type="sldNum" sz="quarter" idx="12"/>
          </p:nvPr>
        </p:nvSpPr>
        <p:spPr/>
        <p:txBody>
          <a:bodyPr/>
          <a:lstStyle/>
          <a:p>
            <a:fld id="{8AE93FD2-D0EA-4F29-A3A1-DB8C290D14E3}" type="slidenum">
              <a:rPr lang="en-US" altLang="zh-CN" smtClean="0"/>
              <a:t>29</a:t>
            </a:fld>
            <a:endParaRPr lang="en-US" altLang="zh-CN"/>
          </a:p>
        </p:txBody>
      </p:sp>
    </p:spTree>
    <p:extLst>
      <p:ext uri="{BB962C8B-B14F-4D97-AF65-F5344CB8AC3E}">
        <p14:creationId xmlns:p14="http://schemas.microsoft.com/office/powerpoint/2010/main" val="312930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a:lnSpc>
                <a:spcPct val="125000"/>
              </a:lnSpc>
            </a:pPr>
            <a:r>
              <a:rPr lang="zh-CN" altLang="en-US" sz="3600" b="1" dirty="0">
                <a:latin typeface="黑体" panose="02010609060101010101" pitchFamily="49" charset="-122"/>
                <a:ea typeface="黑体" panose="02010609060101010101" pitchFamily="49" charset="-122"/>
              </a:rPr>
              <a:t>内  容</a:t>
            </a:r>
          </a:p>
        </p:txBody>
      </p:sp>
      <p:sp>
        <p:nvSpPr>
          <p:cNvPr id="3" name="内容占位符 2"/>
          <p:cNvSpPr>
            <a:spLocks noGrp="1"/>
          </p:cNvSpPr>
          <p:nvPr>
            <p:ph idx="1"/>
          </p:nvPr>
        </p:nvSpPr>
        <p:spPr/>
        <p:txBody>
          <a:bodyPr>
            <a:normAutofit/>
          </a:bodyPr>
          <a:lstStyle/>
          <a:p>
            <a:r>
              <a:rPr lang="en-US" altLang="zh-CN" dirty="0"/>
              <a:t>3.1 </a:t>
            </a:r>
            <a:r>
              <a:rPr lang="zh-CN" altLang="zh-CN" dirty="0"/>
              <a:t>传感器概述</a:t>
            </a:r>
          </a:p>
          <a:p>
            <a:r>
              <a:rPr lang="en-US" altLang="zh-CN" dirty="0"/>
              <a:t>3.2 </a:t>
            </a:r>
            <a:r>
              <a:rPr lang="zh-CN" altLang="zh-CN" dirty="0"/>
              <a:t>传感器分类</a:t>
            </a:r>
          </a:p>
          <a:p>
            <a:r>
              <a:rPr lang="en-US" altLang="zh-CN" dirty="0"/>
              <a:t>3.3 </a:t>
            </a:r>
            <a:r>
              <a:rPr lang="zh-CN" altLang="en-US" dirty="0"/>
              <a:t>内部</a:t>
            </a:r>
            <a:r>
              <a:rPr lang="zh-CN" altLang="zh-CN" dirty="0"/>
              <a:t>传感器</a:t>
            </a:r>
          </a:p>
          <a:p>
            <a:r>
              <a:rPr lang="en-US" altLang="zh-CN" dirty="0"/>
              <a:t>3.4 </a:t>
            </a:r>
            <a:r>
              <a:rPr lang="zh-CN" altLang="en-US" dirty="0"/>
              <a:t>外部</a:t>
            </a:r>
            <a:r>
              <a:rPr lang="zh-CN" altLang="zh-CN" dirty="0"/>
              <a:t>传感器</a:t>
            </a:r>
          </a:p>
        </p:txBody>
      </p:sp>
      <p:sp>
        <p:nvSpPr>
          <p:cNvPr id="5" name="灯片编号占位符 4">
            <a:extLst>
              <a:ext uri="{FF2B5EF4-FFF2-40B4-BE49-F238E27FC236}">
                <a16:creationId xmlns:a16="http://schemas.microsoft.com/office/drawing/2014/main" xmlns="" id="{EF502308-B072-43D4-8931-122DC0EA57EE}"/>
              </a:ext>
            </a:extLst>
          </p:cNvPr>
          <p:cNvSpPr>
            <a:spLocks noGrp="1"/>
          </p:cNvSpPr>
          <p:nvPr>
            <p:ph type="sldNum" sz="quarter" idx="12"/>
          </p:nvPr>
        </p:nvSpPr>
        <p:spPr/>
        <p:txBody>
          <a:bodyPr/>
          <a:lstStyle/>
          <a:p>
            <a:fld id="{8AE93FD2-D0EA-4F29-A3A1-DB8C290D14E3}" type="slidenum">
              <a:rPr lang="en-US" altLang="zh-CN" smtClean="0"/>
              <a:t>3</a:t>
            </a:fld>
            <a:endParaRPr lang="en-US" altLang="zh-CN"/>
          </a:p>
        </p:txBody>
      </p:sp>
    </p:spTree>
    <p:extLst>
      <p:ext uri="{BB962C8B-B14F-4D97-AF65-F5344CB8AC3E}">
        <p14:creationId xmlns:p14="http://schemas.microsoft.com/office/powerpoint/2010/main" val="324599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xmlns="" id="{3C5B1E3B-9A6D-4EAB-90C3-C38F509267A1}"/>
              </a:ext>
            </a:extLst>
          </p:cNvPr>
          <p:cNvSpPr>
            <a:spLocks noGrp="1" noChangeArrowheads="1"/>
          </p:cNvSpPr>
          <p:nvPr>
            <p:ph type="title"/>
          </p:nvPr>
        </p:nvSpPr>
        <p:spPr/>
        <p:txBody>
          <a:bodyPr/>
          <a:lstStyle/>
          <a:p>
            <a:pPr eaLnBrk="1" hangingPunct="1">
              <a:buFont typeface="Wingdings" panose="05000000000000000000" pitchFamily="2" charset="2"/>
              <a:buNone/>
            </a:pPr>
            <a:r>
              <a:rPr lang="zh-CN" altLang="en-US" sz="4000" dirty="0">
                <a:solidFill>
                  <a:schemeClr val="tx1"/>
                </a:solidFill>
                <a:latin typeface="楷体_GB2312" pitchFamily="49" charset="-122"/>
                <a:ea typeface="楷体_GB2312" pitchFamily="49" charset="-122"/>
              </a:rPr>
              <a:t>一阶系统的频率响应</a:t>
            </a:r>
          </a:p>
        </p:txBody>
      </p:sp>
      <p:sp>
        <p:nvSpPr>
          <p:cNvPr id="39942" name="Rectangle 3">
            <a:extLst>
              <a:ext uri="{FF2B5EF4-FFF2-40B4-BE49-F238E27FC236}">
                <a16:creationId xmlns:a16="http://schemas.microsoft.com/office/drawing/2014/main" xmlns="" id="{2BF23C63-91C0-4144-9601-DB1471A6DB19}"/>
              </a:ext>
            </a:extLst>
          </p:cNvPr>
          <p:cNvSpPr>
            <a:spLocks noGrp="1" noChangeArrowheads="1"/>
          </p:cNvSpPr>
          <p:nvPr>
            <p:ph type="body" idx="1"/>
          </p:nvPr>
        </p:nvSpPr>
        <p:spPr>
          <a:xfrm>
            <a:off x="323528" y="4005064"/>
            <a:ext cx="8269288" cy="3527376"/>
          </a:xfrm>
        </p:spPr>
        <p:txBody>
          <a:bodyPr/>
          <a:lstStyle/>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p:txBody>
      </p:sp>
      <p:graphicFrame>
        <p:nvGraphicFramePr>
          <p:cNvPr id="39938" name="Object 4">
            <a:extLst>
              <a:ext uri="{FF2B5EF4-FFF2-40B4-BE49-F238E27FC236}">
                <a16:creationId xmlns:a16="http://schemas.microsoft.com/office/drawing/2014/main" xmlns="" id="{0ABD3109-D3A1-4213-976A-682648D0B779}"/>
              </a:ext>
            </a:extLst>
          </p:cNvPr>
          <p:cNvGraphicFramePr>
            <a:graphicFrameLocks noChangeAspect="1"/>
          </p:cNvGraphicFramePr>
          <p:nvPr>
            <p:extLst>
              <p:ext uri="{D42A27DB-BD31-4B8C-83A1-F6EECF244321}">
                <p14:modId xmlns:p14="http://schemas.microsoft.com/office/powerpoint/2010/main" val="709604149"/>
              </p:ext>
            </p:extLst>
          </p:nvPr>
        </p:nvGraphicFramePr>
        <p:xfrm>
          <a:off x="2771800" y="1871318"/>
          <a:ext cx="2181225" cy="752475"/>
        </p:xfrm>
        <a:graphic>
          <a:graphicData uri="http://schemas.openxmlformats.org/presentationml/2006/ole">
            <mc:AlternateContent xmlns:mc="http://schemas.openxmlformats.org/markup-compatibility/2006">
              <mc:Choice xmlns:v="urn:schemas-microsoft-com:vml" Requires="v">
                <p:oleObj spid="_x0000_s89417" name="位图图像" r:id="rId3" imgW="2180952" imgH="752381" progId="Paint.Picture">
                  <p:embed/>
                </p:oleObj>
              </mc:Choice>
              <mc:Fallback>
                <p:oleObj name="位图图像" r:id="rId3" imgW="2180952" imgH="752381" progId="Paint.Picture">
                  <p:embed/>
                  <p:pic>
                    <p:nvPicPr>
                      <p:cNvPr id="39938" name="Object 4">
                        <a:extLst>
                          <a:ext uri="{FF2B5EF4-FFF2-40B4-BE49-F238E27FC236}">
                            <a16:creationId xmlns:a16="http://schemas.microsoft.com/office/drawing/2014/main" xmlns="" id="{0ABD3109-D3A1-4213-976A-682648D0B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871318"/>
                        <a:ext cx="21812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9" name="Object 7">
            <a:extLst>
              <a:ext uri="{FF2B5EF4-FFF2-40B4-BE49-F238E27FC236}">
                <a16:creationId xmlns:a16="http://schemas.microsoft.com/office/drawing/2014/main" xmlns="" id="{1788F6B2-2306-41F6-945C-275554952043}"/>
              </a:ext>
            </a:extLst>
          </p:cNvPr>
          <p:cNvGraphicFramePr>
            <a:graphicFrameLocks noChangeAspect="1"/>
          </p:cNvGraphicFramePr>
          <p:nvPr>
            <p:extLst>
              <p:ext uri="{D42A27DB-BD31-4B8C-83A1-F6EECF244321}">
                <p14:modId xmlns:p14="http://schemas.microsoft.com/office/powerpoint/2010/main" val="3150466593"/>
              </p:ext>
            </p:extLst>
          </p:nvPr>
        </p:nvGraphicFramePr>
        <p:xfrm>
          <a:off x="2886075" y="2804817"/>
          <a:ext cx="2552700" cy="838200"/>
        </p:xfrm>
        <a:graphic>
          <a:graphicData uri="http://schemas.openxmlformats.org/presentationml/2006/ole">
            <mc:AlternateContent xmlns:mc="http://schemas.openxmlformats.org/markup-compatibility/2006">
              <mc:Choice xmlns:v="urn:schemas-microsoft-com:vml" Requires="v">
                <p:oleObj spid="_x0000_s89418" name="位图图像" r:id="rId5" imgW="2553056" imgH="838095" progId="Paint.Picture">
                  <p:embed/>
                </p:oleObj>
              </mc:Choice>
              <mc:Fallback>
                <p:oleObj name="位图图像" r:id="rId5" imgW="2553056" imgH="838095" progId="Paint.Picture">
                  <p:embed/>
                  <p:pic>
                    <p:nvPicPr>
                      <p:cNvPr id="39939" name="Object 7">
                        <a:extLst>
                          <a:ext uri="{FF2B5EF4-FFF2-40B4-BE49-F238E27FC236}">
                            <a16:creationId xmlns:a16="http://schemas.microsoft.com/office/drawing/2014/main" xmlns="" id="{1788F6B2-2306-41F6-945C-2755549520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075" y="2804817"/>
                        <a:ext cx="25527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8">
            <a:extLst>
              <a:ext uri="{FF2B5EF4-FFF2-40B4-BE49-F238E27FC236}">
                <a16:creationId xmlns:a16="http://schemas.microsoft.com/office/drawing/2014/main" xmlns="" id="{B24EE43F-E501-48AB-A2C2-D39E8B4D9A52}"/>
              </a:ext>
            </a:extLst>
          </p:cNvPr>
          <p:cNvGraphicFramePr>
            <a:graphicFrameLocks noChangeAspect="1"/>
          </p:cNvGraphicFramePr>
          <p:nvPr>
            <p:extLst>
              <p:ext uri="{D42A27DB-BD31-4B8C-83A1-F6EECF244321}">
                <p14:modId xmlns:p14="http://schemas.microsoft.com/office/powerpoint/2010/main" val="1837143548"/>
              </p:ext>
            </p:extLst>
          </p:nvPr>
        </p:nvGraphicFramePr>
        <p:xfrm>
          <a:off x="5804301" y="2836435"/>
          <a:ext cx="2247900" cy="390525"/>
        </p:xfrm>
        <a:graphic>
          <a:graphicData uri="http://schemas.openxmlformats.org/presentationml/2006/ole">
            <mc:AlternateContent xmlns:mc="http://schemas.openxmlformats.org/markup-compatibility/2006">
              <mc:Choice xmlns:v="urn:schemas-microsoft-com:vml" Requires="v">
                <p:oleObj spid="_x0000_s89419" name="位图图像" r:id="rId7" imgW="2247619" imgH="390580" progId="Paint.Picture">
                  <p:embed/>
                </p:oleObj>
              </mc:Choice>
              <mc:Fallback>
                <p:oleObj name="位图图像" r:id="rId7" imgW="2247619" imgH="390580" progId="Paint.Picture">
                  <p:embed/>
                  <p:pic>
                    <p:nvPicPr>
                      <p:cNvPr id="39940" name="Object 8">
                        <a:extLst>
                          <a:ext uri="{FF2B5EF4-FFF2-40B4-BE49-F238E27FC236}">
                            <a16:creationId xmlns:a16="http://schemas.microsoft.com/office/drawing/2014/main" xmlns="" id="{B24EE43F-E501-48AB-A2C2-D39E8B4D9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4301" y="2836435"/>
                        <a:ext cx="224790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xmlns="" id="{1225BAF7-BD6B-4438-BD8C-50BD98DC6D7C}"/>
              </a:ext>
            </a:extLst>
          </p:cNvPr>
          <p:cNvSpPr/>
          <p:nvPr/>
        </p:nvSpPr>
        <p:spPr>
          <a:xfrm>
            <a:off x="899592" y="2113166"/>
            <a:ext cx="1620957" cy="523220"/>
          </a:xfrm>
          <a:prstGeom prst="rect">
            <a:avLst/>
          </a:prstGeom>
        </p:spPr>
        <p:txBody>
          <a:bodyPr wrap="none">
            <a:spAutoFit/>
          </a:bodyPr>
          <a:lstStyle/>
          <a:p>
            <a:r>
              <a:rPr lang="zh-CN" altLang="en-US" dirty="0">
                <a:solidFill>
                  <a:schemeClr val="tx1"/>
                </a:solidFill>
                <a:latin typeface="楷体_GB2312" pitchFamily="49" charset="-122"/>
                <a:ea typeface="楷体_GB2312" pitchFamily="49" charset="-122"/>
              </a:rPr>
              <a:t>幅频特性</a:t>
            </a:r>
            <a:endParaRPr lang="zh-CN" altLang="en-US" dirty="0"/>
          </a:p>
        </p:txBody>
      </p:sp>
      <p:sp>
        <p:nvSpPr>
          <p:cNvPr id="3" name="矩形 2">
            <a:extLst>
              <a:ext uri="{FF2B5EF4-FFF2-40B4-BE49-F238E27FC236}">
                <a16:creationId xmlns:a16="http://schemas.microsoft.com/office/drawing/2014/main" xmlns="" id="{74620898-9F18-4F1E-ABF8-D2055CA479D9}"/>
              </a:ext>
            </a:extLst>
          </p:cNvPr>
          <p:cNvSpPr/>
          <p:nvPr/>
        </p:nvSpPr>
        <p:spPr>
          <a:xfrm>
            <a:off x="899592" y="2859668"/>
            <a:ext cx="1620957" cy="523220"/>
          </a:xfrm>
          <a:prstGeom prst="rect">
            <a:avLst/>
          </a:prstGeom>
        </p:spPr>
        <p:txBody>
          <a:bodyPr wrap="none">
            <a:spAutoFit/>
          </a:bodyPr>
          <a:lstStyle/>
          <a:p>
            <a:r>
              <a:rPr lang="zh-CN" altLang="en-US" dirty="0">
                <a:solidFill>
                  <a:schemeClr val="tx1"/>
                </a:solidFill>
                <a:latin typeface="楷体_GB2312" pitchFamily="49" charset="-122"/>
                <a:ea typeface="楷体_GB2312" pitchFamily="49" charset="-122"/>
              </a:rPr>
              <a:t>相频特性</a:t>
            </a:r>
            <a:endParaRPr lang="zh-CN" altLang="en-US" dirty="0"/>
          </a:p>
        </p:txBody>
      </p:sp>
      <p:graphicFrame>
        <p:nvGraphicFramePr>
          <p:cNvPr id="9" name="Object 4">
            <a:extLst>
              <a:ext uri="{FF2B5EF4-FFF2-40B4-BE49-F238E27FC236}">
                <a16:creationId xmlns:a16="http://schemas.microsoft.com/office/drawing/2014/main" xmlns="" id="{517F43E7-486F-48DA-AE12-471E4BFB19C6}"/>
              </a:ext>
            </a:extLst>
          </p:cNvPr>
          <p:cNvGraphicFramePr>
            <a:graphicFrameLocks noChangeAspect="1"/>
          </p:cNvGraphicFramePr>
          <p:nvPr>
            <p:extLst>
              <p:ext uri="{D42A27DB-BD31-4B8C-83A1-F6EECF244321}">
                <p14:modId xmlns:p14="http://schemas.microsoft.com/office/powerpoint/2010/main" val="1225296663"/>
              </p:ext>
            </p:extLst>
          </p:nvPr>
        </p:nvGraphicFramePr>
        <p:xfrm>
          <a:off x="425049" y="3701747"/>
          <a:ext cx="4191000" cy="2971800"/>
        </p:xfrm>
        <a:graphic>
          <a:graphicData uri="http://schemas.openxmlformats.org/presentationml/2006/ole">
            <mc:AlternateContent xmlns:mc="http://schemas.openxmlformats.org/markup-compatibility/2006">
              <mc:Choice xmlns:v="urn:schemas-microsoft-com:vml" Requires="v">
                <p:oleObj spid="_x0000_s89420" name="位图图像" r:id="rId9" imgW="4191585" imgH="2971429" progId="Paint.Picture">
                  <p:embed/>
                </p:oleObj>
              </mc:Choice>
              <mc:Fallback>
                <p:oleObj name="位图图像" r:id="rId9" imgW="4191585" imgH="2971429" progId="Paint.Picture">
                  <p:embed/>
                  <p:pic>
                    <p:nvPicPr>
                      <p:cNvPr id="40962" name="Object 4">
                        <a:extLst>
                          <a:ext uri="{FF2B5EF4-FFF2-40B4-BE49-F238E27FC236}">
                            <a16:creationId xmlns:a16="http://schemas.microsoft.com/office/drawing/2014/main" xmlns="" id="{5158A1A4-B5BF-468A-8D38-87CF6FEA66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49" y="3701747"/>
                        <a:ext cx="4191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a:extLst>
              <a:ext uri="{FF2B5EF4-FFF2-40B4-BE49-F238E27FC236}">
                <a16:creationId xmlns:a16="http://schemas.microsoft.com/office/drawing/2014/main" xmlns="" id="{94DEEB68-3CA3-4629-A69D-B8D4CC4D12B7}"/>
              </a:ext>
            </a:extLst>
          </p:cNvPr>
          <p:cNvGraphicFramePr>
            <a:graphicFrameLocks noChangeAspect="1"/>
          </p:cNvGraphicFramePr>
          <p:nvPr>
            <p:extLst>
              <p:ext uri="{D42A27DB-BD31-4B8C-83A1-F6EECF244321}">
                <p14:modId xmlns:p14="http://schemas.microsoft.com/office/powerpoint/2010/main" val="394911310"/>
              </p:ext>
            </p:extLst>
          </p:nvPr>
        </p:nvGraphicFramePr>
        <p:xfrm>
          <a:off x="5047063" y="3533544"/>
          <a:ext cx="3762375" cy="2990850"/>
        </p:xfrm>
        <a:graphic>
          <a:graphicData uri="http://schemas.openxmlformats.org/presentationml/2006/ole">
            <mc:AlternateContent xmlns:mc="http://schemas.openxmlformats.org/markup-compatibility/2006">
              <mc:Choice xmlns:v="urn:schemas-microsoft-com:vml" Requires="v">
                <p:oleObj spid="_x0000_s89421" name="位图图像" r:id="rId11" imgW="3761905" imgH="2991268" progId="Paint.Picture">
                  <p:embed/>
                </p:oleObj>
              </mc:Choice>
              <mc:Fallback>
                <p:oleObj name="位图图像" r:id="rId11" imgW="3761905" imgH="2991268" progId="Paint.Picture">
                  <p:embed/>
                  <p:pic>
                    <p:nvPicPr>
                      <p:cNvPr id="40963" name="Object 5">
                        <a:extLst>
                          <a:ext uri="{FF2B5EF4-FFF2-40B4-BE49-F238E27FC236}">
                            <a16:creationId xmlns:a16="http://schemas.microsoft.com/office/drawing/2014/main" xmlns="" id="{A180E11A-7C67-4846-AE49-01AF9C7A2D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7063" y="3533544"/>
                        <a:ext cx="376237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4">
            <a:extLst>
              <a:ext uri="{FF2B5EF4-FFF2-40B4-BE49-F238E27FC236}">
                <a16:creationId xmlns:a16="http://schemas.microsoft.com/office/drawing/2014/main" xmlns="" id="{9BDE81D8-C992-4E8B-87B1-40B2824FB81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64A79B11-0E6E-4F0A-8536-5136BB77B695}"/>
              </a:ext>
            </a:extLst>
          </p:cNvPr>
          <p:cNvSpPr>
            <a:spLocks noGrp="1"/>
          </p:cNvSpPr>
          <p:nvPr>
            <p:ph type="sldNum" sz="quarter" idx="12"/>
          </p:nvPr>
        </p:nvSpPr>
        <p:spPr/>
        <p:txBody>
          <a:bodyPr/>
          <a:lstStyle/>
          <a:p>
            <a:fld id="{8AE93FD2-D0EA-4F29-A3A1-DB8C290D14E3}" type="slidenum">
              <a:rPr lang="en-US" altLang="zh-CN" smtClean="0"/>
              <a:t>30</a:t>
            </a:fld>
            <a:endParaRPr lang="en-US" altLang="zh-CN"/>
          </a:p>
        </p:txBody>
      </p:sp>
    </p:spTree>
    <p:extLst>
      <p:ext uri="{BB962C8B-B14F-4D97-AF65-F5344CB8AC3E}">
        <p14:creationId xmlns:p14="http://schemas.microsoft.com/office/powerpoint/2010/main" val="290435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a:extLst>
              <a:ext uri="{FF2B5EF4-FFF2-40B4-BE49-F238E27FC236}">
                <a16:creationId xmlns:a16="http://schemas.microsoft.com/office/drawing/2014/main" xmlns="" id="{A5059D0B-BBCB-4D63-B16F-ABB9C0CE0E71}"/>
              </a:ext>
            </a:extLst>
          </p:cNvPr>
          <p:cNvSpPr>
            <a:spLocks noGrp="1" noChangeArrowheads="1"/>
          </p:cNvSpPr>
          <p:nvPr>
            <p:ph type="title"/>
          </p:nvPr>
        </p:nvSpPr>
        <p:spPr/>
        <p:txBody>
          <a:bodyPr/>
          <a:lstStyle/>
          <a:p>
            <a:pPr eaLnBrk="1" hangingPunct="1"/>
            <a:r>
              <a:rPr lang="zh-CN" altLang="en-US" sz="3600" dirty="0">
                <a:solidFill>
                  <a:schemeClr val="tx1"/>
                </a:solidFill>
                <a:latin typeface="楷体_GB2312" pitchFamily="49" charset="-122"/>
                <a:ea typeface="楷体_GB2312" pitchFamily="49" charset="-122"/>
              </a:rPr>
              <a:t>二阶传感器的阶跃响应</a:t>
            </a:r>
            <a:endParaRPr lang="zh-CN" altLang="en-US" sz="3600" dirty="0">
              <a:solidFill>
                <a:schemeClr val="tx1"/>
              </a:solidFill>
              <a:latin typeface="宋体" panose="02010600030101010101" pitchFamily="2" charset="-122"/>
            </a:endParaRPr>
          </a:p>
        </p:txBody>
      </p:sp>
      <p:sp>
        <p:nvSpPr>
          <p:cNvPr id="34822" name="Rectangle 3">
            <a:extLst>
              <a:ext uri="{FF2B5EF4-FFF2-40B4-BE49-F238E27FC236}">
                <a16:creationId xmlns:a16="http://schemas.microsoft.com/office/drawing/2014/main" xmlns="" id="{3B2A6F78-4692-46A0-8637-B0CAF0C92D07}"/>
              </a:ext>
            </a:extLst>
          </p:cNvPr>
          <p:cNvSpPr>
            <a:spLocks noGrp="1" noChangeArrowheads="1"/>
          </p:cNvSpPr>
          <p:nvPr>
            <p:ph type="body" idx="1"/>
          </p:nvPr>
        </p:nvSpPr>
        <p:spPr>
          <a:xfrm>
            <a:off x="762000" y="2017713"/>
            <a:ext cx="8001000" cy="2563415"/>
          </a:xfrm>
        </p:spPr>
        <p:txBody>
          <a:bodyPr/>
          <a:lstStyle/>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二阶系统分欠阻尼系统（</a:t>
            </a:r>
            <a:r>
              <a:rPr lang="en-US" altLang="zh-CN" sz="2800" dirty="0">
                <a:solidFill>
                  <a:schemeClr val="tx1"/>
                </a:solidFill>
                <a:latin typeface="楷体_GB2312" pitchFamily="49" charset="-122"/>
                <a:ea typeface="楷体_GB2312" pitchFamily="49" charset="-122"/>
              </a:rPr>
              <a:t>0</a:t>
            </a:r>
            <a:r>
              <a:rPr lang="en-US" altLang="zh-CN" sz="2800" dirty="0">
                <a:latin typeface="楷体_GB2312" pitchFamily="49" charset="-122"/>
                <a:ea typeface="楷体_GB2312" pitchFamily="49" charset="-122"/>
              </a:rPr>
              <a:t>&lt;</a:t>
            </a:r>
            <a:r>
              <a:rPr lang="en-US" altLang="zh-CN" sz="2800" i="1" dirty="0">
                <a:solidFill>
                  <a:schemeClr val="tx1"/>
                </a:solidFill>
                <a:latin typeface="楷体_GB2312" pitchFamily="49" charset="-122"/>
                <a:ea typeface="楷体_GB2312" pitchFamily="49" charset="-122"/>
              </a:rPr>
              <a:t>ξ</a:t>
            </a:r>
            <a:r>
              <a:rPr lang="en-US" altLang="zh-CN" sz="2800" dirty="0">
                <a:solidFill>
                  <a:schemeClr val="tx1"/>
                </a:solidFill>
                <a:latin typeface="楷体_GB2312" pitchFamily="49" charset="-122"/>
                <a:ea typeface="楷体_GB2312" pitchFamily="49" charset="-122"/>
              </a:rPr>
              <a:t>&lt;1</a:t>
            </a:r>
            <a:r>
              <a:rPr lang="zh-CN" altLang="en-US" sz="2800" dirty="0">
                <a:solidFill>
                  <a:schemeClr val="tx1"/>
                </a:solidFill>
                <a:latin typeface="楷体_GB2312" pitchFamily="49" charset="-122"/>
                <a:ea typeface="楷体_GB2312" pitchFamily="49" charset="-122"/>
              </a:rPr>
              <a:t>）、过阻尼系统（</a:t>
            </a:r>
            <a:r>
              <a:rPr lang="en-US" altLang="zh-CN" sz="2800" i="1" dirty="0">
                <a:solidFill>
                  <a:schemeClr val="tx1"/>
                </a:solidFill>
                <a:latin typeface="楷体_GB2312" pitchFamily="49" charset="-122"/>
                <a:ea typeface="楷体_GB2312" pitchFamily="49" charset="-122"/>
              </a:rPr>
              <a:t>ξ</a:t>
            </a:r>
            <a:r>
              <a:rPr lang="en-US" altLang="zh-CN" sz="2800" dirty="0">
                <a:solidFill>
                  <a:schemeClr val="tx1"/>
                </a:solidFill>
                <a:latin typeface="楷体_GB2312" pitchFamily="49" charset="-122"/>
                <a:ea typeface="楷体_GB2312" pitchFamily="49" charset="-122"/>
              </a:rPr>
              <a:t>＞1</a:t>
            </a:r>
            <a:r>
              <a:rPr lang="zh-CN" altLang="en-US" sz="2800" dirty="0">
                <a:solidFill>
                  <a:schemeClr val="tx1"/>
                </a:solidFill>
                <a:latin typeface="楷体_GB2312" pitchFamily="49" charset="-122"/>
                <a:ea typeface="楷体_GB2312" pitchFamily="49" charset="-122"/>
              </a:rPr>
              <a:t>）和临界阻尼系统（</a:t>
            </a:r>
            <a:r>
              <a:rPr lang="en-US" altLang="zh-CN" sz="2800" i="1" dirty="0">
                <a:solidFill>
                  <a:schemeClr val="tx1"/>
                </a:solidFill>
                <a:latin typeface="楷体_GB2312" pitchFamily="49" charset="-122"/>
                <a:ea typeface="楷体_GB2312" pitchFamily="49" charset="-122"/>
              </a:rPr>
              <a:t>ξ</a:t>
            </a:r>
            <a:r>
              <a:rPr lang="en-US" altLang="zh-CN" sz="2800" dirty="0">
                <a:solidFill>
                  <a:schemeClr val="tx1"/>
                </a:solidFill>
                <a:latin typeface="楷体_GB2312" pitchFamily="49" charset="-122"/>
                <a:ea typeface="楷体_GB2312" pitchFamily="49" charset="-122"/>
              </a:rPr>
              <a:t>＝1</a:t>
            </a:r>
            <a:r>
              <a:rPr lang="zh-CN" altLang="en-US" sz="2800" dirty="0">
                <a:solidFill>
                  <a:schemeClr val="tx1"/>
                </a:solidFill>
                <a:latin typeface="楷体_GB2312" pitchFamily="49" charset="-122"/>
                <a:ea typeface="楷体_GB2312" pitchFamily="49" charset="-122"/>
              </a:rPr>
              <a:t>）。一般传感器为欠阻尼系统，其响应为</a:t>
            </a:r>
          </a:p>
          <a:p>
            <a:pPr eaLnBrk="1" hangingPunct="1">
              <a:lnSpc>
                <a:spcPct val="90000"/>
              </a:lnSpc>
              <a:buFont typeface="Wingdings" panose="05000000000000000000" pitchFamily="2" charset="2"/>
              <a:buNone/>
            </a:pP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latin typeface="楷体_GB2312" pitchFamily="49" charset="-122"/>
                <a:ea typeface="楷体_GB2312" pitchFamily="49" charset="-122"/>
              </a:rPr>
              <a:t>式中 </a:t>
            </a:r>
            <a:endParaRPr lang="zh-CN" altLang="en-US" sz="2800"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r>
              <a:rPr lang="zh-CN" altLang="en-US" sz="2800" dirty="0">
                <a:solidFill>
                  <a:schemeClr val="tx1"/>
                </a:solidFill>
                <a:latin typeface="楷体_GB2312" pitchFamily="49" charset="-122"/>
                <a:ea typeface="楷体_GB2312" pitchFamily="49" charset="-122"/>
              </a:rPr>
              <a:t>　　 　　　　　　　　， </a:t>
            </a:r>
          </a:p>
          <a:p>
            <a:pPr eaLnBrk="1" hangingPunct="1">
              <a:lnSpc>
                <a:spcPct val="90000"/>
              </a:lnSpc>
              <a:buFont typeface="Wingdings" panose="05000000000000000000" pitchFamily="2" charset="2"/>
              <a:buNone/>
            </a:pPr>
            <a:endParaRPr lang="zh-CN" altLang="en-US" dirty="0">
              <a:solidFill>
                <a:schemeClr val="tx1"/>
              </a:solidFill>
              <a:latin typeface="楷体_GB2312" pitchFamily="49" charset="-122"/>
              <a:ea typeface="楷体_GB2312" pitchFamily="49" charset="-122"/>
            </a:endParaRPr>
          </a:p>
        </p:txBody>
      </p:sp>
      <p:graphicFrame>
        <p:nvGraphicFramePr>
          <p:cNvPr id="34818" name="Object 4">
            <a:extLst>
              <a:ext uri="{FF2B5EF4-FFF2-40B4-BE49-F238E27FC236}">
                <a16:creationId xmlns:a16="http://schemas.microsoft.com/office/drawing/2014/main" xmlns="" id="{98E51284-7BE8-47BB-9CC0-CA6BBEA1A163}"/>
              </a:ext>
            </a:extLst>
          </p:cNvPr>
          <p:cNvGraphicFramePr>
            <a:graphicFrameLocks noChangeAspect="1"/>
          </p:cNvGraphicFramePr>
          <p:nvPr>
            <p:extLst>
              <p:ext uri="{D42A27DB-BD31-4B8C-83A1-F6EECF244321}">
                <p14:modId xmlns:p14="http://schemas.microsoft.com/office/powerpoint/2010/main" val="4224867130"/>
              </p:ext>
            </p:extLst>
          </p:nvPr>
        </p:nvGraphicFramePr>
        <p:xfrm>
          <a:off x="1919287" y="3588903"/>
          <a:ext cx="5305425" cy="876300"/>
        </p:xfrm>
        <a:graphic>
          <a:graphicData uri="http://schemas.openxmlformats.org/presentationml/2006/ole">
            <mc:AlternateContent xmlns:mc="http://schemas.openxmlformats.org/markup-compatibility/2006">
              <mc:Choice xmlns:v="urn:schemas-microsoft-com:vml" Requires="v">
                <p:oleObj spid="_x0000_s84186" name="位图图像" r:id="rId3" imgW="5304762" imgH="876190" progId="Paint.Picture">
                  <p:embed/>
                </p:oleObj>
              </mc:Choice>
              <mc:Fallback>
                <p:oleObj name="位图图像" r:id="rId3" imgW="5304762" imgH="876190" progId="Paint.Picture">
                  <p:embed/>
                  <p:pic>
                    <p:nvPicPr>
                      <p:cNvPr id="34818" name="Object 4">
                        <a:extLst>
                          <a:ext uri="{FF2B5EF4-FFF2-40B4-BE49-F238E27FC236}">
                            <a16:creationId xmlns:a16="http://schemas.microsoft.com/office/drawing/2014/main" xmlns="" id="{98E51284-7BE8-47BB-9CC0-CA6BBEA1A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7" y="3588903"/>
                        <a:ext cx="53054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5">
            <a:extLst>
              <a:ext uri="{FF2B5EF4-FFF2-40B4-BE49-F238E27FC236}">
                <a16:creationId xmlns:a16="http://schemas.microsoft.com/office/drawing/2014/main" xmlns="" id="{F55C5AF2-D090-486F-B1BF-1DF8B4C0C1E6}"/>
              </a:ext>
            </a:extLst>
          </p:cNvPr>
          <p:cNvGraphicFramePr>
            <a:graphicFrameLocks noChangeAspect="1"/>
          </p:cNvGraphicFramePr>
          <p:nvPr>
            <p:extLst>
              <p:ext uri="{D42A27DB-BD31-4B8C-83A1-F6EECF244321}">
                <p14:modId xmlns:p14="http://schemas.microsoft.com/office/powerpoint/2010/main" val="1621843972"/>
              </p:ext>
            </p:extLst>
          </p:nvPr>
        </p:nvGraphicFramePr>
        <p:xfrm>
          <a:off x="1596603" y="4692869"/>
          <a:ext cx="2638425" cy="581025"/>
        </p:xfrm>
        <a:graphic>
          <a:graphicData uri="http://schemas.openxmlformats.org/presentationml/2006/ole">
            <mc:AlternateContent xmlns:mc="http://schemas.openxmlformats.org/markup-compatibility/2006">
              <mc:Choice xmlns:v="urn:schemas-microsoft-com:vml" Requires="v">
                <p:oleObj spid="_x0000_s84187" name="位图图像" r:id="rId5" imgW="2638095" imgH="581106" progId="Paint.Picture">
                  <p:embed/>
                </p:oleObj>
              </mc:Choice>
              <mc:Fallback>
                <p:oleObj name="位图图像" r:id="rId5" imgW="2638095" imgH="581106" progId="Paint.Picture">
                  <p:embed/>
                  <p:pic>
                    <p:nvPicPr>
                      <p:cNvPr id="34819" name="Object 5">
                        <a:extLst>
                          <a:ext uri="{FF2B5EF4-FFF2-40B4-BE49-F238E27FC236}">
                            <a16:creationId xmlns:a16="http://schemas.microsoft.com/office/drawing/2014/main" xmlns="" id="{F55C5AF2-D090-486F-B1BF-1DF8B4C0C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6603" y="4692869"/>
                        <a:ext cx="26384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6">
            <a:extLst>
              <a:ext uri="{FF2B5EF4-FFF2-40B4-BE49-F238E27FC236}">
                <a16:creationId xmlns:a16="http://schemas.microsoft.com/office/drawing/2014/main" xmlns="" id="{66329BCB-0F79-404A-A14F-82ABB60C55F3}"/>
              </a:ext>
            </a:extLst>
          </p:cNvPr>
          <p:cNvGraphicFramePr>
            <a:graphicFrameLocks noChangeAspect="1"/>
          </p:cNvGraphicFramePr>
          <p:nvPr>
            <p:extLst>
              <p:ext uri="{D42A27DB-BD31-4B8C-83A1-F6EECF244321}">
                <p14:modId xmlns:p14="http://schemas.microsoft.com/office/powerpoint/2010/main" val="339650398"/>
              </p:ext>
            </p:extLst>
          </p:nvPr>
        </p:nvGraphicFramePr>
        <p:xfrm>
          <a:off x="1623864" y="5599868"/>
          <a:ext cx="2038350" cy="552450"/>
        </p:xfrm>
        <a:graphic>
          <a:graphicData uri="http://schemas.openxmlformats.org/presentationml/2006/ole">
            <mc:AlternateContent xmlns:mc="http://schemas.openxmlformats.org/markup-compatibility/2006">
              <mc:Choice xmlns:v="urn:schemas-microsoft-com:vml" Requires="v">
                <p:oleObj spid="_x0000_s84188" name="位图图像" r:id="rId7" imgW="2038095" imgH="552527" progId="Paint.Picture">
                  <p:embed/>
                </p:oleObj>
              </mc:Choice>
              <mc:Fallback>
                <p:oleObj name="位图图像" r:id="rId7" imgW="2038095" imgH="552527" progId="Paint.Picture">
                  <p:embed/>
                  <p:pic>
                    <p:nvPicPr>
                      <p:cNvPr id="34820" name="Object 6">
                        <a:extLst>
                          <a:ext uri="{FF2B5EF4-FFF2-40B4-BE49-F238E27FC236}">
                            <a16:creationId xmlns:a16="http://schemas.microsoft.com/office/drawing/2014/main" xmlns="" id="{66329BCB-0F79-404A-A14F-82ABB60C55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3864" y="5599868"/>
                        <a:ext cx="20383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4">
            <a:extLst>
              <a:ext uri="{FF2B5EF4-FFF2-40B4-BE49-F238E27FC236}">
                <a16:creationId xmlns:a16="http://schemas.microsoft.com/office/drawing/2014/main" xmlns="" id="{8480E729-0CC4-4E5D-93E2-C9E003DA345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3" name="矩形 2">
            <a:extLst>
              <a:ext uri="{FF2B5EF4-FFF2-40B4-BE49-F238E27FC236}">
                <a16:creationId xmlns:a16="http://schemas.microsoft.com/office/drawing/2014/main" xmlns="" id="{25AA294B-C14C-49A5-B78B-45137993F275}"/>
              </a:ext>
            </a:extLst>
          </p:cNvPr>
          <p:cNvSpPr/>
          <p:nvPr/>
        </p:nvSpPr>
        <p:spPr>
          <a:xfrm>
            <a:off x="3851920" y="5513173"/>
            <a:ext cx="3775393" cy="523220"/>
          </a:xfrm>
          <a:prstGeom prst="rect">
            <a:avLst/>
          </a:prstGeom>
        </p:spPr>
        <p:txBody>
          <a:bodyPr wrap="none">
            <a:spAutoFit/>
          </a:bodyPr>
          <a:lstStyle/>
          <a:p>
            <a:r>
              <a:rPr lang="zh-CN" altLang="en-US" b="0" dirty="0">
                <a:solidFill>
                  <a:schemeClr val="tx1"/>
                </a:solidFill>
                <a:effectLst/>
                <a:latin typeface="楷体_GB2312" pitchFamily="49" charset="-122"/>
                <a:ea typeface="楷体_GB2312" pitchFamily="49" charset="-122"/>
              </a:rPr>
              <a:t>为有阻尼时的固有频率</a:t>
            </a:r>
            <a:endParaRPr lang="zh-CN" altLang="en-US" b="0" dirty="0">
              <a:effectLst/>
            </a:endParaRPr>
          </a:p>
        </p:txBody>
      </p:sp>
      <p:sp>
        <p:nvSpPr>
          <p:cNvPr id="4" name="灯片编号占位符 3">
            <a:extLst>
              <a:ext uri="{FF2B5EF4-FFF2-40B4-BE49-F238E27FC236}">
                <a16:creationId xmlns:a16="http://schemas.microsoft.com/office/drawing/2014/main" xmlns="" id="{39F06923-5764-4B9E-95E7-A3DFB24D3798}"/>
              </a:ext>
            </a:extLst>
          </p:cNvPr>
          <p:cNvSpPr>
            <a:spLocks noGrp="1"/>
          </p:cNvSpPr>
          <p:nvPr>
            <p:ph type="sldNum" sz="quarter" idx="12"/>
          </p:nvPr>
        </p:nvSpPr>
        <p:spPr/>
        <p:txBody>
          <a:bodyPr/>
          <a:lstStyle/>
          <a:p>
            <a:fld id="{8AE93FD2-D0EA-4F29-A3A1-DB8C290D14E3}" type="slidenum">
              <a:rPr lang="en-US" altLang="zh-CN" smtClean="0"/>
              <a:t>31</a:t>
            </a:fld>
            <a:endParaRPr lang="en-US" altLang="zh-CN"/>
          </a:p>
        </p:txBody>
      </p:sp>
    </p:spTree>
    <p:extLst>
      <p:ext uri="{BB962C8B-B14F-4D97-AF65-F5344CB8AC3E}">
        <p14:creationId xmlns:p14="http://schemas.microsoft.com/office/powerpoint/2010/main" val="215097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5842" name="Object 4">
            <a:extLst>
              <a:ext uri="{FF2B5EF4-FFF2-40B4-BE49-F238E27FC236}">
                <a16:creationId xmlns:a16="http://schemas.microsoft.com/office/drawing/2014/main" xmlns="" id="{7F1FD44B-E769-4169-B97D-1D582FACE605}"/>
              </a:ext>
            </a:extLst>
          </p:cNvPr>
          <p:cNvGraphicFramePr>
            <a:graphicFrameLocks noChangeAspect="1"/>
          </p:cNvGraphicFramePr>
          <p:nvPr/>
        </p:nvGraphicFramePr>
        <p:xfrm>
          <a:off x="676275" y="2362200"/>
          <a:ext cx="7602538" cy="4095750"/>
        </p:xfrm>
        <a:graphic>
          <a:graphicData uri="http://schemas.openxmlformats.org/presentationml/2006/ole">
            <mc:AlternateContent xmlns:mc="http://schemas.openxmlformats.org/markup-compatibility/2006">
              <mc:Choice xmlns:v="urn:schemas-microsoft-com:vml" Requires="v">
                <p:oleObj spid="_x0000_s85064" name="位图图像" r:id="rId3" imgW="7602011" imgH="4095238" progId="Paint.Picture">
                  <p:embed/>
                </p:oleObj>
              </mc:Choice>
              <mc:Fallback>
                <p:oleObj name="位图图像" r:id="rId3" imgW="7602011" imgH="4095238" progId="Paint.Picture">
                  <p:embed/>
                  <p:pic>
                    <p:nvPicPr>
                      <p:cNvPr id="35842" name="Object 4">
                        <a:extLst>
                          <a:ext uri="{FF2B5EF4-FFF2-40B4-BE49-F238E27FC236}">
                            <a16:creationId xmlns:a16="http://schemas.microsoft.com/office/drawing/2014/main" xmlns="" id="{7F1FD44B-E769-4169-B97D-1D582FACE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5" y="2362200"/>
                        <a:ext cx="7602538"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3" name="Rectangle 2">
            <a:extLst>
              <a:ext uri="{FF2B5EF4-FFF2-40B4-BE49-F238E27FC236}">
                <a16:creationId xmlns:a16="http://schemas.microsoft.com/office/drawing/2014/main" xmlns="" id="{B92BC619-E3C5-4293-9F8A-78375E0E53D7}"/>
              </a:ext>
            </a:extLst>
          </p:cNvPr>
          <p:cNvSpPr>
            <a:spLocks noGrp="1" noChangeArrowheads="1"/>
          </p:cNvSpPr>
          <p:nvPr>
            <p:ph type="title"/>
          </p:nvPr>
        </p:nvSpPr>
        <p:spPr/>
        <p:txBody>
          <a:bodyPr/>
          <a:lstStyle/>
          <a:p>
            <a:r>
              <a:rPr lang="zh-CN" altLang="en-US" sz="3600" dirty="0">
                <a:solidFill>
                  <a:schemeClr val="tx1"/>
                </a:solidFill>
                <a:latin typeface="楷体_GB2312" pitchFamily="49" charset="-122"/>
                <a:ea typeface="楷体_GB2312" pitchFamily="49" charset="-122"/>
              </a:rPr>
              <a:t>二阶系统的阶跃响应</a:t>
            </a:r>
            <a:endParaRPr lang="zh-CN" altLang="en-US" sz="3600" dirty="0">
              <a:solidFill>
                <a:schemeClr val="tx1"/>
              </a:solidFill>
              <a:latin typeface="宋体" panose="02010600030101010101" pitchFamily="2" charset="-122"/>
            </a:endParaRPr>
          </a:p>
        </p:txBody>
      </p:sp>
      <p:sp>
        <p:nvSpPr>
          <p:cNvPr id="5" name="Rectangle 4">
            <a:extLst>
              <a:ext uri="{FF2B5EF4-FFF2-40B4-BE49-F238E27FC236}">
                <a16:creationId xmlns:a16="http://schemas.microsoft.com/office/drawing/2014/main" xmlns="" id="{FEF0E25B-3012-40BA-8829-BC292DC2E4A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1718E726-871E-44A1-BD04-E76241038698}"/>
              </a:ext>
            </a:extLst>
          </p:cNvPr>
          <p:cNvSpPr>
            <a:spLocks noGrp="1"/>
          </p:cNvSpPr>
          <p:nvPr>
            <p:ph type="sldNum" sz="quarter" idx="12"/>
          </p:nvPr>
        </p:nvSpPr>
        <p:spPr/>
        <p:txBody>
          <a:bodyPr/>
          <a:lstStyle/>
          <a:p>
            <a:fld id="{8AE93FD2-D0EA-4F29-A3A1-DB8C290D14E3}" type="slidenum">
              <a:rPr lang="en-US" altLang="zh-CN" smtClean="0"/>
              <a:t>32</a:t>
            </a:fld>
            <a:endParaRPr lang="en-US" altLang="zh-CN"/>
          </a:p>
        </p:txBody>
      </p:sp>
    </p:spTree>
    <p:extLst>
      <p:ext uri="{BB962C8B-B14F-4D97-AF65-F5344CB8AC3E}">
        <p14:creationId xmlns:p14="http://schemas.microsoft.com/office/powerpoint/2010/main" val="2773103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xmlns="" id="{87216A0A-E4AD-4C6E-BCFF-04D8012FF4C4}"/>
              </a:ext>
            </a:extLst>
          </p:cNvPr>
          <p:cNvSpPr>
            <a:spLocks noGrp="1" noChangeArrowheads="1"/>
          </p:cNvSpPr>
          <p:nvPr>
            <p:ph type="title"/>
          </p:nvPr>
        </p:nvSpPr>
        <p:spPr/>
        <p:txBody>
          <a:bodyPr/>
          <a:lstStyle/>
          <a:p>
            <a:pPr eaLnBrk="1" hangingPunct="1"/>
            <a:r>
              <a:rPr lang="zh-CN" altLang="en-US" sz="4000" dirty="0">
                <a:solidFill>
                  <a:schemeClr val="tx1"/>
                </a:solidFill>
                <a:latin typeface="楷体_GB2312" pitchFamily="49" charset="-122"/>
                <a:ea typeface="楷体_GB2312" pitchFamily="49" charset="-122"/>
              </a:rPr>
              <a:t>二阶系统的频率响应</a:t>
            </a:r>
          </a:p>
        </p:txBody>
      </p:sp>
      <p:sp>
        <p:nvSpPr>
          <p:cNvPr id="41990" name="Rectangle 3">
            <a:extLst>
              <a:ext uri="{FF2B5EF4-FFF2-40B4-BE49-F238E27FC236}">
                <a16:creationId xmlns:a16="http://schemas.microsoft.com/office/drawing/2014/main" xmlns="" id="{F7222C56-8533-498B-99D4-784B02E4F00D}"/>
              </a:ext>
            </a:extLst>
          </p:cNvPr>
          <p:cNvSpPr>
            <a:spLocks noGrp="1" noChangeArrowheads="1"/>
          </p:cNvSpPr>
          <p:nvPr>
            <p:ph type="body" idx="1"/>
          </p:nvPr>
        </p:nvSpPr>
        <p:spPr>
          <a:xfrm>
            <a:off x="838200" y="1905000"/>
            <a:ext cx="8116888" cy="4495800"/>
          </a:xfrm>
        </p:spPr>
        <p:txBody>
          <a:bodyPr/>
          <a:lstStyle/>
          <a:p>
            <a:pPr eaLnBrk="1" hangingPunct="1"/>
            <a:endParaRPr lang="zh-CN" altLang="en-US" sz="2800" dirty="0">
              <a:solidFill>
                <a:schemeClr val="tx1"/>
              </a:solidFill>
              <a:latin typeface="楷体_GB2312" pitchFamily="49" charset="-122"/>
              <a:ea typeface="楷体_GB2312" pitchFamily="49" charset="-122"/>
            </a:endParaRPr>
          </a:p>
          <a:p>
            <a:pPr eaLnBrk="1" hangingPunct="1"/>
            <a:r>
              <a:rPr lang="zh-CN" altLang="en-US" sz="2800" dirty="0">
                <a:solidFill>
                  <a:schemeClr val="tx1"/>
                </a:solidFill>
                <a:latin typeface="楷体_GB2312" pitchFamily="49" charset="-122"/>
                <a:ea typeface="楷体_GB2312" pitchFamily="49" charset="-122"/>
              </a:rPr>
              <a:t>幅频特性</a:t>
            </a:r>
          </a:p>
          <a:p>
            <a:pPr eaLnBrk="1" hangingPunct="1"/>
            <a:endParaRPr lang="zh-CN" altLang="en-US" sz="2800" dirty="0">
              <a:solidFill>
                <a:schemeClr val="tx1"/>
              </a:solidFill>
              <a:latin typeface="楷体_GB2312" pitchFamily="49" charset="-122"/>
              <a:ea typeface="楷体_GB2312" pitchFamily="49" charset="-122"/>
            </a:endParaRPr>
          </a:p>
          <a:p>
            <a:pPr eaLnBrk="1" hangingPunct="1"/>
            <a:endParaRPr lang="zh-CN" altLang="en-US" sz="2800" dirty="0">
              <a:solidFill>
                <a:schemeClr val="tx1"/>
              </a:solidFill>
              <a:latin typeface="楷体_GB2312" pitchFamily="49" charset="-122"/>
              <a:ea typeface="楷体_GB2312" pitchFamily="49" charset="-122"/>
            </a:endParaRPr>
          </a:p>
          <a:p>
            <a:pPr eaLnBrk="1" hangingPunct="1"/>
            <a:r>
              <a:rPr lang="zh-CN" altLang="en-US" sz="2800" dirty="0">
                <a:solidFill>
                  <a:schemeClr val="tx1"/>
                </a:solidFill>
                <a:latin typeface="楷体_GB2312" pitchFamily="49" charset="-122"/>
                <a:ea typeface="楷体_GB2312" pitchFamily="49" charset="-122"/>
              </a:rPr>
              <a:t>相频特性</a:t>
            </a:r>
            <a:r>
              <a:rPr lang="zh-CN" altLang="en-US" sz="2800" dirty="0">
                <a:latin typeface="楷体_GB2312" pitchFamily="49" charset="-122"/>
                <a:ea typeface="楷体_GB2312" pitchFamily="49" charset="-122"/>
              </a:rPr>
              <a:t> </a:t>
            </a:r>
          </a:p>
        </p:txBody>
      </p:sp>
      <p:graphicFrame>
        <p:nvGraphicFramePr>
          <p:cNvPr id="41986" name="Object 4">
            <a:extLst>
              <a:ext uri="{FF2B5EF4-FFF2-40B4-BE49-F238E27FC236}">
                <a16:creationId xmlns:a16="http://schemas.microsoft.com/office/drawing/2014/main" xmlns="" id="{61F3D2BB-AA91-4715-86F4-EE68DB651D6C}"/>
              </a:ext>
            </a:extLst>
          </p:cNvPr>
          <p:cNvGraphicFramePr>
            <a:graphicFrameLocks noChangeAspect="1"/>
          </p:cNvGraphicFramePr>
          <p:nvPr>
            <p:extLst>
              <p:ext uri="{D42A27DB-BD31-4B8C-83A1-F6EECF244321}">
                <p14:modId xmlns:p14="http://schemas.microsoft.com/office/powerpoint/2010/main" val="121656459"/>
              </p:ext>
            </p:extLst>
          </p:nvPr>
        </p:nvGraphicFramePr>
        <p:xfrm>
          <a:off x="2919008" y="2246764"/>
          <a:ext cx="3810000" cy="1524000"/>
        </p:xfrm>
        <a:graphic>
          <a:graphicData uri="http://schemas.openxmlformats.org/presentationml/2006/ole">
            <mc:AlternateContent xmlns:mc="http://schemas.openxmlformats.org/markup-compatibility/2006">
              <mc:Choice xmlns:v="urn:schemas-microsoft-com:vml" Requires="v">
                <p:oleObj spid="_x0000_s91345" name="位图图像" r:id="rId3" imgW="3809524" imgH="1523810" progId="Paint.Picture">
                  <p:embed/>
                </p:oleObj>
              </mc:Choice>
              <mc:Fallback>
                <p:oleObj name="位图图像" r:id="rId3" imgW="3809524" imgH="1523810" progId="Paint.Picture">
                  <p:embed/>
                  <p:pic>
                    <p:nvPicPr>
                      <p:cNvPr id="41986" name="Object 4">
                        <a:extLst>
                          <a:ext uri="{FF2B5EF4-FFF2-40B4-BE49-F238E27FC236}">
                            <a16:creationId xmlns:a16="http://schemas.microsoft.com/office/drawing/2014/main" xmlns="" id="{61F3D2BB-AA91-4715-86F4-EE68DB651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008" y="2246764"/>
                        <a:ext cx="3810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7" name="Object 5">
            <a:extLst>
              <a:ext uri="{FF2B5EF4-FFF2-40B4-BE49-F238E27FC236}">
                <a16:creationId xmlns:a16="http://schemas.microsoft.com/office/drawing/2014/main" xmlns="" id="{5759A8ED-5CD9-4F53-95EA-DF52E8AE324C}"/>
              </a:ext>
            </a:extLst>
          </p:cNvPr>
          <p:cNvGraphicFramePr>
            <a:graphicFrameLocks noChangeAspect="1"/>
          </p:cNvGraphicFramePr>
          <p:nvPr>
            <p:extLst>
              <p:ext uri="{D42A27DB-BD31-4B8C-83A1-F6EECF244321}">
                <p14:modId xmlns:p14="http://schemas.microsoft.com/office/powerpoint/2010/main" val="2033653071"/>
              </p:ext>
            </p:extLst>
          </p:nvPr>
        </p:nvGraphicFramePr>
        <p:xfrm>
          <a:off x="2919008" y="3923164"/>
          <a:ext cx="4972050" cy="1038225"/>
        </p:xfrm>
        <a:graphic>
          <a:graphicData uri="http://schemas.openxmlformats.org/presentationml/2006/ole">
            <mc:AlternateContent xmlns:mc="http://schemas.openxmlformats.org/markup-compatibility/2006">
              <mc:Choice xmlns:v="urn:schemas-microsoft-com:vml" Requires="v">
                <p:oleObj spid="_x0000_s91346" name="位图图像" r:id="rId5" imgW="4971429" imgH="1038370" progId="Paint.Picture">
                  <p:embed/>
                </p:oleObj>
              </mc:Choice>
              <mc:Fallback>
                <p:oleObj name="位图图像" r:id="rId5" imgW="4971429" imgH="1038370" progId="Paint.Picture">
                  <p:embed/>
                  <p:pic>
                    <p:nvPicPr>
                      <p:cNvPr id="41987" name="Object 5">
                        <a:extLst>
                          <a:ext uri="{FF2B5EF4-FFF2-40B4-BE49-F238E27FC236}">
                            <a16:creationId xmlns:a16="http://schemas.microsoft.com/office/drawing/2014/main" xmlns="" id="{5759A8ED-5CD9-4F53-95EA-DF52E8AE3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008" y="3923164"/>
                        <a:ext cx="49720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8" name="Object 6">
            <a:extLst>
              <a:ext uri="{FF2B5EF4-FFF2-40B4-BE49-F238E27FC236}">
                <a16:creationId xmlns:a16="http://schemas.microsoft.com/office/drawing/2014/main" xmlns="" id="{D231D0FD-1277-470A-98C0-3DF119253F16}"/>
              </a:ext>
            </a:extLst>
          </p:cNvPr>
          <p:cNvGraphicFramePr>
            <a:graphicFrameLocks noChangeAspect="1"/>
          </p:cNvGraphicFramePr>
          <p:nvPr/>
        </p:nvGraphicFramePr>
        <p:xfrm>
          <a:off x="3048000" y="5410200"/>
          <a:ext cx="3171825" cy="819150"/>
        </p:xfrm>
        <a:graphic>
          <a:graphicData uri="http://schemas.openxmlformats.org/presentationml/2006/ole">
            <mc:AlternateContent xmlns:mc="http://schemas.openxmlformats.org/markup-compatibility/2006">
              <mc:Choice xmlns:v="urn:schemas-microsoft-com:vml" Requires="v">
                <p:oleObj spid="_x0000_s91347" name="位图图像" r:id="rId7" imgW="3172268" imgH="819048" progId="Paint.Picture">
                  <p:embed/>
                </p:oleObj>
              </mc:Choice>
              <mc:Fallback>
                <p:oleObj name="位图图像" r:id="rId7" imgW="3172268" imgH="819048" progId="Paint.Picture">
                  <p:embed/>
                  <p:pic>
                    <p:nvPicPr>
                      <p:cNvPr id="41988" name="Object 6">
                        <a:extLst>
                          <a:ext uri="{FF2B5EF4-FFF2-40B4-BE49-F238E27FC236}">
                            <a16:creationId xmlns:a16="http://schemas.microsoft.com/office/drawing/2014/main" xmlns="" id="{D231D0FD-1277-470A-98C0-3DF119253F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5410200"/>
                        <a:ext cx="31718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a:extLst>
              <a:ext uri="{FF2B5EF4-FFF2-40B4-BE49-F238E27FC236}">
                <a16:creationId xmlns:a16="http://schemas.microsoft.com/office/drawing/2014/main" xmlns="" id="{5C2F08E1-EB0B-41C5-9502-593FAB8C2E5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759CCB29-488C-4B89-9740-D77B9D0FCF31}"/>
              </a:ext>
            </a:extLst>
          </p:cNvPr>
          <p:cNvSpPr>
            <a:spLocks noGrp="1"/>
          </p:cNvSpPr>
          <p:nvPr>
            <p:ph type="sldNum" sz="quarter" idx="12"/>
          </p:nvPr>
        </p:nvSpPr>
        <p:spPr/>
        <p:txBody>
          <a:bodyPr/>
          <a:lstStyle/>
          <a:p>
            <a:fld id="{8AE93FD2-D0EA-4F29-A3A1-DB8C290D14E3}" type="slidenum">
              <a:rPr lang="en-US" altLang="zh-CN" smtClean="0"/>
              <a:t>33</a:t>
            </a:fld>
            <a:endParaRPr lang="en-US" altLang="zh-CN"/>
          </a:p>
        </p:txBody>
      </p:sp>
    </p:spTree>
    <p:extLst>
      <p:ext uri="{BB962C8B-B14F-4D97-AF65-F5344CB8AC3E}">
        <p14:creationId xmlns:p14="http://schemas.microsoft.com/office/powerpoint/2010/main" val="99440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3">
            <a:extLst>
              <a:ext uri="{FF2B5EF4-FFF2-40B4-BE49-F238E27FC236}">
                <a16:creationId xmlns:a16="http://schemas.microsoft.com/office/drawing/2014/main" xmlns="" id="{3FCBE956-DE06-452B-A1AC-B457C3746C8B}"/>
              </a:ext>
            </a:extLst>
          </p:cNvPr>
          <p:cNvGraphicFramePr>
            <a:graphicFrameLocks noGrp="1" noChangeAspect="1"/>
          </p:cNvGraphicFramePr>
          <p:nvPr>
            <p:ph type="body" idx="1"/>
            <p:extLst>
              <p:ext uri="{D42A27DB-BD31-4B8C-83A1-F6EECF244321}">
                <p14:modId xmlns:p14="http://schemas.microsoft.com/office/powerpoint/2010/main" val="329066111"/>
              </p:ext>
            </p:extLst>
          </p:nvPr>
        </p:nvGraphicFramePr>
        <p:xfrm>
          <a:off x="816249" y="2492375"/>
          <a:ext cx="7772400" cy="3984625"/>
        </p:xfrm>
        <a:graphic>
          <a:graphicData uri="http://schemas.openxmlformats.org/presentationml/2006/ole">
            <mc:AlternateContent xmlns:mc="http://schemas.openxmlformats.org/markup-compatibility/2006">
              <mc:Choice xmlns:v="urn:schemas-microsoft-com:vml" Requires="v">
                <p:oleObj spid="_x0000_s92233" name="位图图像" r:id="rId3" imgW="7209524" imgH="3696216" progId="Paint.Picture">
                  <p:embed/>
                </p:oleObj>
              </mc:Choice>
              <mc:Fallback>
                <p:oleObj name="位图图像" r:id="rId3" imgW="7209524" imgH="3696216" progId="Paint.Picture">
                  <p:embed/>
                  <p:pic>
                    <p:nvPicPr>
                      <p:cNvPr id="43010" name="Object 3">
                        <a:extLst>
                          <a:ext uri="{FF2B5EF4-FFF2-40B4-BE49-F238E27FC236}">
                            <a16:creationId xmlns:a16="http://schemas.microsoft.com/office/drawing/2014/main" xmlns="" id="{3FCBE956-DE06-452B-A1AC-B457C3746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49" y="2492375"/>
                        <a:ext cx="7772400" cy="3984625"/>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xmlns="" id="{5C2F1CDD-B363-43FE-BDC8-7127C9DAC3FF}"/>
              </a:ext>
            </a:extLst>
          </p:cNvPr>
          <p:cNvSpPr>
            <a:spLocks noGrp="1"/>
          </p:cNvSpPr>
          <p:nvPr>
            <p:ph type="title"/>
          </p:nvPr>
        </p:nvSpPr>
        <p:spPr/>
        <p:txBody>
          <a:bodyPr/>
          <a:lstStyle/>
          <a:p>
            <a:r>
              <a:rPr lang="zh-CN" altLang="en-US" dirty="0">
                <a:solidFill>
                  <a:schemeClr val="tx1"/>
                </a:solidFill>
                <a:latin typeface="楷体_GB2312" pitchFamily="49" charset="-122"/>
                <a:ea typeface="楷体_GB2312" pitchFamily="49" charset="-122"/>
              </a:rPr>
              <a:t>二阶系统的频率响应曲线</a:t>
            </a:r>
            <a:endParaRPr lang="zh-CN" altLang="en-US" dirty="0"/>
          </a:p>
        </p:txBody>
      </p:sp>
      <p:sp>
        <p:nvSpPr>
          <p:cNvPr id="7" name="Rectangle 4">
            <a:extLst>
              <a:ext uri="{FF2B5EF4-FFF2-40B4-BE49-F238E27FC236}">
                <a16:creationId xmlns:a16="http://schemas.microsoft.com/office/drawing/2014/main" xmlns="" id="{6DD090F9-ABD5-4855-BB3B-5F669D231C2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CA184C1D-C43F-4DA5-834C-ABD7E7F2F7DB}"/>
              </a:ext>
            </a:extLst>
          </p:cNvPr>
          <p:cNvSpPr>
            <a:spLocks noGrp="1"/>
          </p:cNvSpPr>
          <p:nvPr>
            <p:ph type="sldNum" sz="quarter" idx="12"/>
          </p:nvPr>
        </p:nvSpPr>
        <p:spPr/>
        <p:txBody>
          <a:bodyPr/>
          <a:lstStyle/>
          <a:p>
            <a:fld id="{8AE93FD2-D0EA-4F29-A3A1-DB8C290D14E3}" type="slidenum">
              <a:rPr lang="en-US" altLang="zh-CN" smtClean="0"/>
              <a:t>34</a:t>
            </a:fld>
            <a:endParaRPr lang="en-US" altLang="zh-CN"/>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8149BC0B-6253-48F3-A89C-004981911F69}"/>
                  </a:ext>
                </a:extLst>
              </p:cNvPr>
              <p:cNvSpPr txBox="1"/>
              <p:nvPr/>
            </p:nvSpPr>
            <p:spPr>
              <a:xfrm>
                <a:off x="7092209" y="3573016"/>
                <a:ext cx="12154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𝜉</m:t>
                      </m:r>
                      <m:r>
                        <a:rPr lang="zh-CN" altLang="en-US" i="0">
                          <a:latin typeface="Cambria Math" panose="02040503050406030204" pitchFamily="18" charset="0"/>
                        </a:rPr>
                        <m:t>=0.1</m:t>
                      </m:r>
                    </m:oMath>
                  </m:oMathPara>
                </a14:m>
                <a:endParaRPr lang="zh-CN" altLang="en-US" dirty="0"/>
              </a:p>
            </p:txBody>
          </p:sp>
        </mc:Choice>
        <mc:Fallback xmlns="">
          <p:sp>
            <p:nvSpPr>
              <p:cNvPr id="2" name="文本框 1">
                <a:extLst>
                  <a:ext uri="{FF2B5EF4-FFF2-40B4-BE49-F238E27FC236}">
                    <a16:creationId xmlns:a16="http://schemas.microsoft.com/office/drawing/2014/main" id="{8149BC0B-6253-48F3-A89C-004981911F69}"/>
                  </a:ext>
                </a:extLst>
              </p:cNvPr>
              <p:cNvSpPr txBox="1">
                <a:spLocks noRot="1" noChangeAspect="1" noMove="1" noResize="1" noEditPoints="1" noAdjustHandles="1" noChangeArrowheads="1" noChangeShapeType="1" noTextEdit="1"/>
              </p:cNvSpPr>
              <p:nvPr/>
            </p:nvSpPr>
            <p:spPr>
              <a:xfrm>
                <a:off x="7092209" y="3573016"/>
                <a:ext cx="1215461" cy="430887"/>
              </a:xfrm>
              <a:prstGeom prst="rect">
                <a:avLst/>
              </a:prstGeom>
              <a:blipFill>
                <a:blip r:embed="rId5"/>
                <a:stretch>
                  <a:fillRect b="-4225"/>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xmlns="" id="{085D0CA2-E1E7-4E53-B804-CEAC84EF7E39}"/>
              </a:ext>
            </a:extLst>
          </p:cNvPr>
          <p:cNvCxnSpPr>
            <a:cxnSpLocks/>
          </p:cNvCxnSpPr>
          <p:nvPr/>
        </p:nvCxnSpPr>
        <p:spPr bwMode="auto">
          <a:xfrm>
            <a:off x="6444208" y="3717032"/>
            <a:ext cx="648001" cy="71427"/>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259E7E5C-926A-4C34-9179-364CBB53D2D2}"/>
                  </a:ext>
                </a:extLst>
              </p:cNvPr>
              <p:cNvSpPr txBox="1"/>
              <p:nvPr/>
            </p:nvSpPr>
            <p:spPr>
              <a:xfrm>
                <a:off x="5364088" y="4149080"/>
                <a:ext cx="9429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𝜉</m:t>
                      </m:r>
                      <m:r>
                        <a:rPr lang="zh-CN" altLang="en-US" i="0">
                          <a:latin typeface="Cambria Math" panose="02040503050406030204" pitchFamily="18" charset="0"/>
                        </a:rPr>
                        <m:t>=1</m:t>
                      </m:r>
                    </m:oMath>
                  </m:oMathPara>
                </a14:m>
                <a:endParaRPr lang="zh-CN" altLang="en-US" dirty="0"/>
              </a:p>
            </p:txBody>
          </p:sp>
        </mc:Choice>
        <mc:Fallback xmlns="">
          <p:sp>
            <p:nvSpPr>
              <p:cNvPr id="9" name="文本框 8">
                <a:extLst>
                  <a:ext uri="{FF2B5EF4-FFF2-40B4-BE49-F238E27FC236}">
                    <a16:creationId xmlns:a16="http://schemas.microsoft.com/office/drawing/2014/main" id="{259E7E5C-926A-4C34-9179-364CBB53D2D2}"/>
                  </a:ext>
                </a:extLst>
              </p:cNvPr>
              <p:cNvSpPr txBox="1">
                <a:spLocks noRot="1" noChangeAspect="1" noMove="1" noResize="1" noEditPoints="1" noAdjustHandles="1" noChangeArrowheads="1" noChangeShapeType="1" noTextEdit="1"/>
              </p:cNvSpPr>
              <p:nvPr/>
            </p:nvSpPr>
            <p:spPr>
              <a:xfrm>
                <a:off x="5364088" y="4149080"/>
                <a:ext cx="942950" cy="430887"/>
              </a:xfrm>
              <a:prstGeom prst="rect">
                <a:avLst/>
              </a:prstGeom>
              <a:blipFill>
                <a:blip r:embed="rId6"/>
                <a:stretch>
                  <a:fillRect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A77D21A5-6EB6-4386-93CB-558486E744D0}"/>
                  </a:ext>
                </a:extLst>
              </p:cNvPr>
              <p:cNvSpPr txBox="1"/>
              <p:nvPr/>
            </p:nvSpPr>
            <p:spPr>
              <a:xfrm>
                <a:off x="7112290" y="4057181"/>
                <a:ext cx="12154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𝜉</m:t>
                      </m:r>
                      <m:r>
                        <a:rPr lang="zh-CN" altLang="en-US" i="0">
                          <a:latin typeface="Cambria Math" panose="02040503050406030204" pitchFamily="18" charset="0"/>
                        </a:rPr>
                        <m:t>=0.6</m:t>
                      </m:r>
                    </m:oMath>
                  </m:oMathPara>
                </a14:m>
                <a:endParaRPr lang="zh-CN" altLang="en-US" dirty="0"/>
              </a:p>
            </p:txBody>
          </p:sp>
        </mc:Choice>
        <mc:Fallback xmlns="">
          <p:sp>
            <p:nvSpPr>
              <p:cNvPr id="10" name="文本框 9">
                <a:extLst>
                  <a:ext uri="{FF2B5EF4-FFF2-40B4-BE49-F238E27FC236}">
                    <a16:creationId xmlns:a16="http://schemas.microsoft.com/office/drawing/2014/main" id="{A77D21A5-6EB6-4386-93CB-558486E744D0}"/>
                  </a:ext>
                </a:extLst>
              </p:cNvPr>
              <p:cNvSpPr txBox="1">
                <a:spLocks noRot="1" noChangeAspect="1" noMove="1" noResize="1" noEditPoints="1" noAdjustHandles="1" noChangeArrowheads="1" noChangeShapeType="1" noTextEdit="1"/>
              </p:cNvSpPr>
              <p:nvPr/>
            </p:nvSpPr>
            <p:spPr>
              <a:xfrm>
                <a:off x="7112290" y="4057181"/>
                <a:ext cx="1215461" cy="430887"/>
              </a:xfrm>
              <a:prstGeom prst="rect">
                <a:avLst/>
              </a:prstGeom>
              <a:blipFill>
                <a:blip r:embed="rId7"/>
                <a:stretch>
                  <a:fillRect b="-5714"/>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xmlns="" id="{7E33AAD3-A949-4517-BD45-C527C1761317}"/>
              </a:ext>
            </a:extLst>
          </p:cNvPr>
          <p:cNvCxnSpPr/>
          <p:nvPr/>
        </p:nvCxnSpPr>
        <p:spPr bwMode="auto">
          <a:xfrm flipV="1">
            <a:off x="5652120" y="4003903"/>
            <a:ext cx="288032" cy="145177"/>
          </a:xfrm>
          <a:prstGeom prst="line">
            <a:avLst/>
          </a:prstGeom>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xmlns="" id="{1B4C6353-AFC1-40EA-85B8-A44B323F96C3}"/>
              </a:ext>
            </a:extLst>
          </p:cNvPr>
          <p:cNvCxnSpPr/>
          <p:nvPr/>
        </p:nvCxnSpPr>
        <p:spPr bwMode="auto">
          <a:xfrm flipH="1" flipV="1">
            <a:off x="6303512" y="4003903"/>
            <a:ext cx="788697" cy="268721"/>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109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.2 </a:t>
            </a:r>
            <a:r>
              <a:rPr lang="zh-CN" altLang="en-US" sz="4000" dirty="0">
                <a:solidFill>
                  <a:srgbClr val="FC3A3A"/>
                </a:solidFill>
                <a:effectLst>
                  <a:outerShdw blurRad="38100" dist="38100" dir="2700000" algn="tl">
                    <a:srgbClr val="000000"/>
                  </a:outerShdw>
                </a:effectLst>
                <a:ea typeface="宋体" pitchFamily="2" charset="-122"/>
              </a:rPr>
              <a:t>传感器分类</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xmlns="" id="{BD1ACB3B-46A3-4290-BB5A-3EE3428378EB}"/>
              </a:ext>
            </a:extLst>
          </p:cNvPr>
          <p:cNvSpPr>
            <a:spLocks noGrp="1"/>
          </p:cNvSpPr>
          <p:nvPr>
            <p:ph type="sldNum" sz="quarter" idx="12"/>
          </p:nvPr>
        </p:nvSpPr>
        <p:spPr/>
        <p:txBody>
          <a:bodyPr/>
          <a:lstStyle/>
          <a:p>
            <a:fld id="{A379167F-0E9D-4B64-BC75-927482D095DB}" type="slidenum">
              <a:rPr lang="zh-CN" altLang="en-US" smtClean="0"/>
              <a:t>35</a:t>
            </a:fld>
            <a:endParaRPr lang="zh-CN" altLang="en-US"/>
          </a:p>
        </p:txBody>
      </p:sp>
    </p:spTree>
    <p:extLst>
      <p:ext uri="{BB962C8B-B14F-4D97-AF65-F5344CB8AC3E}">
        <p14:creationId xmlns:p14="http://schemas.microsoft.com/office/powerpoint/2010/main" val="158049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Box 4"/>
          <p:cNvSpPr txBox="1">
            <a:spLocks noChangeArrowheads="1"/>
          </p:cNvSpPr>
          <p:nvPr/>
        </p:nvSpPr>
        <p:spPr bwMode="auto">
          <a:xfrm>
            <a:off x="63090" y="188913"/>
            <a:ext cx="9035889" cy="5794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3200" dirty="0">
                <a:solidFill>
                  <a:schemeClr val="tx1"/>
                </a:solidFill>
                <a:effectLst/>
                <a:ea typeface="黑体" panose="02010609060101010101" pitchFamily="2" charset="-122"/>
              </a:rPr>
              <a:t>  </a:t>
            </a:r>
            <a:r>
              <a:rPr lang="zh-CN" altLang="en-US" sz="3200" dirty="0">
                <a:solidFill>
                  <a:schemeClr val="tx1"/>
                </a:solidFill>
                <a:effectLst/>
                <a:ea typeface="黑体" panose="02010609060101010101" pitchFamily="2" charset="-122"/>
              </a:rPr>
              <a:t>传感器分类</a:t>
            </a:r>
            <a:endParaRPr kumimoji="0" lang="zh-CN" altLang="en-US" sz="3200" dirty="0">
              <a:solidFill>
                <a:schemeClr val="tx1"/>
              </a:solidFill>
              <a:effectLst/>
              <a:ea typeface="黑体" panose="02010609060101010101" pitchFamily="2"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027" y="987599"/>
            <a:ext cx="4536504" cy="582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35496" y="1006599"/>
            <a:ext cx="4390791" cy="1815882"/>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内部传感器与外部传感器</a:t>
            </a:r>
            <a:endParaRPr lang="en-US" altLang="zh-CN" sz="2000">
              <a:effectLst/>
              <a:latin typeface="华文中宋" panose="02010600040101010101" pitchFamily="2" charset="-122"/>
              <a:ea typeface="华文中宋" panose="02010600040101010101" pitchFamily="2" charset="-122"/>
            </a:endParaRPr>
          </a:p>
          <a:p>
            <a:pPr marL="800100" lvl="1" indent="-342900">
              <a:lnSpc>
                <a:spcPct val="200000"/>
              </a:lnSpc>
              <a:buFont typeface="Wingdings" panose="05000000000000000000" pitchFamily="2" charset="2"/>
              <a:buChar char="n"/>
            </a:pPr>
            <a:r>
              <a:rPr lang="zh-CN" altLang="en-US" sz="1800">
                <a:effectLst/>
                <a:latin typeface="华文中宋" panose="02010600040101010101" pitchFamily="2" charset="-122"/>
                <a:ea typeface="华文中宋" panose="02010600040101010101" pitchFamily="2" charset="-122"/>
              </a:rPr>
              <a:t>内部：</a:t>
            </a:r>
            <a:r>
              <a:rPr lang="zh-CN" altLang="en-US" sz="1800" b="0">
                <a:effectLst/>
                <a:latin typeface="华文中宋" panose="02010600040101010101" pitchFamily="2" charset="-122"/>
                <a:ea typeface="华文中宋" panose="02010600040101010101" pitchFamily="2" charset="-122"/>
              </a:rPr>
              <a:t>检测机器人自身状态信息</a:t>
            </a:r>
            <a:endParaRPr lang="en-US" altLang="zh-CN" sz="1800" b="0">
              <a:effectLst/>
              <a:latin typeface="华文中宋" panose="02010600040101010101" pitchFamily="2" charset="-122"/>
              <a:ea typeface="华文中宋" panose="02010600040101010101" pitchFamily="2" charset="-122"/>
            </a:endParaRPr>
          </a:p>
          <a:p>
            <a:pPr marL="800100" lvl="1" indent="-342900">
              <a:lnSpc>
                <a:spcPct val="200000"/>
              </a:lnSpc>
              <a:buFont typeface="Wingdings" panose="05000000000000000000" pitchFamily="2" charset="2"/>
              <a:buChar char="n"/>
            </a:pPr>
            <a:r>
              <a:rPr lang="zh-CN" altLang="en-US" sz="1800">
                <a:effectLst/>
                <a:latin typeface="华文中宋" panose="02010600040101010101" pitchFamily="2" charset="-122"/>
                <a:ea typeface="华文中宋" panose="02010600040101010101" pitchFamily="2" charset="-122"/>
              </a:rPr>
              <a:t>外部：</a:t>
            </a:r>
            <a:r>
              <a:rPr lang="zh-CN" altLang="en-US" sz="1800" b="0">
                <a:effectLst/>
                <a:latin typeface="华文中宋" panose="02010600040101010101" pitchFamily="2" charset="-122"/>
                <a:ea typeface="华文中宋" panose="02010600040101010101" pitchFamily="2" charset="-122"/>
              </a:rPr>
              <a:t>检测环境信息</a:t>
            </a:r>
          </a:p>
        </p:txBody>
      </p:sp>
      <p:sp>
        <p:nvSpPr>
          <p:cNvPr id="12" name="矩形 11"/>
          <p:cNvSpPr/>
          <p:nvPr/>
        </p:nvSpPr>
        <p:spPr>
          <a:xfrm>
            <a:off x="35496" y="3563121"/>
            <a:ext cx="4427984" cy="291084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主动传感器与被动传感器</a:t>
            </a:r>
            <a:endParaRPr lang="en-US" altLang="zh-CN" sz="2000">
              <a:effectLst/>
              <a:latin typeface="华文中宋" panose="02010600040101010101" pitchFamily="2" charset="-122"/>
              <a:ea typeface="华文中宋" panose="02010600040101010101" pitchFamily="2" charset="-122"/>
            </a:endParaRPr>
          </a:p>
          <a:p>
            <a:pPr marL="800100" lvl="1" indent="-342900">
              <a:lnSpc>
                <a:spcPct val="150000"/>
              </a:lnSpc>
              <a:spcBef>
                <a:spcPts val="1200"/>
              </a:spcBef>
              <a:buFont typeface="Wingdings" panose="05000000000000000000" pitchFamily="2" charset="2"/>
              <a:buChar char="n"/>
            </a:pPr>
            <a:r>
              <a:rPr lang="zh-CN" altLang="en-US" sz="1800">
                <a:effectLst/>
                <a:latin typeface="华文中宋" panose="02010600040101010101" pitchFamily="2" charset="-122"/>
                <a:ea typeface="华文中宋" panose="02010600040101010101" pitchFamily="2" charset="-122"/>
              </a:rPr>
              <a:t>被动：</a:t>
            </a:r>
            <a:r>
              <a:rPr lang="zh-CN" altLang="en-US" sz="1800" b="0">
                <a:effectLst/>
                <a:latin typeface="华文中宋" panose="02010600040101010101" pitchFamily="2" charset="-122"/>
                <a:ea typeface="华文中宋" panose="02010600040101010101" pitchFamily="2" charset="-122"/>
              </a:rPr>
              <a:t>直接测量进入传感器的周围环境能量，如</a:t>
            </a:r>
            <a:r>
              <a:rPr lang="en-US" altLang="zh-CN" sz="1800" b="0">
                <a:effectLst/>
                <a:latin typeface="华文中宋" panose="02010600040101010101" pitchFamily="2" charset="-122"/>
                <a:ea typeface="华文中宋" panose="02010600040101010101" pitchFamily="2" charset="-122"/>
              </a:rPr>
              <a:t>CCD</a:t>
            </a:r>
            <a:r>
              <a:rPr lang="zh-CN" altLang="en-US" sz="1800" b="0">
                <a:effectLst/>
                <a:latin typeface="华文中宋" panose="02010600040101010101" pitchFamily="2" charset="-122"/>
                <a:ea typeface="华文中宋" panose="02010600040101010101" pitchFamily="2" charset="-122"/>
              </a:rPr>
              <a:t>、温度传感器、话筒（拾音器）等。</a:t>
            </a:r>
            <a:endParaRPr lang="en-US" altLang="zh-CN" sz="1800" b="0">
              <a:effectLst/>
              <a:latin typeface="华文中宋" panose="02010600040101010101" pitchFamily="2" charset="-122"/>
              <a:ea typeface="华文中宋" panose="02010600040101010101" pitchFamily="2" charset="-122"/>
            </a:endParaRPr>
          </a:p>
          <a:p>
            <a:pPr marL="800100" lvl="1" indent="-342900">
              <a:lnSpc>
                <a:spcPct val="150000"/>
              </a:lnSpc>
              <a:spcBef>
                <a:spcPts val="1200"/>
              </a:spcBef>
              <a:buFont typeface="Wingdings" panose="05000000000000000000" pitchFamily="2" charset="2"/>
              <a:buChar char="n"/>
            </a:pPr>
            <a:r>
              <a:rPr lang="zh-CN" altLang="en-US" sz="1800">
                <a:effectLst/>
                <a:latin typeface="华文中宋" panose="02010600040101010101" pitchFamily="2" charset="-122"/>
                <a:ea typeface="华文中宋" panose="02010600040101010101" pitchFamily="2" charset="-122"/>
              </a:rPr>
              <a:t>主动：</a:t>
            </a:r>
            <a:r>
              <a:rPr lang="zh-CN" altLang="en-US" sz="1800" b="0">
                <a:effectLst/>
                <a:latin typeface="华文中宋" panose="02010600040101010101" pitchFamily="2" charset="-122"/>
                <a:ea typeface="华文中宋" panose="02010600040101010101" pitchFamily="2" charset="-122"/>
              </a:rPr>
              <a:t>发射能量，检测环境反应。如超声、激光等。</a:t>
            </a:r>
          </a:p>
        </p:txBody>
      </p:sp>
      <p:sp>
        <p:nvSpPr>
          <p:cNvPr id="9" name="Rectangle 4">
            <a:extLst>
              <a:ext uri="{FF2B5EF4-FFF2-40B4-BE49-F238E27FC236}">
                <a16:creationId xmlns:a16="http://schemas.microsoft.com/office/drawing/2014/main" xmlns="" id="{B97F461E-1A3E-4C38-B6D2-F43FF451376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3.2</a:t>
            </a:r>
            <a:r>
              <a:rPr lang="zh-CN" altLang="en-US" sz="1800" b="0" i="1" dirty="0">
                <a:effectLst/>
                <a:latin typeface="宋体" charset="-122"/>
                <a:ea typeface="宋体" charset="-122"/>
              </a:rPr>
              <a:t> 传感器分类</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86036D96-BD84-4314-8FB4-A3CD64EFE9BF}"/>
              </a:ext>
            </a:extLst>
          </p:cNvPr>
          <p:cNvSpPr>
            <a:spLocks noGrp="1"/>
          </p:cNvSpPr>
          <p:nvPr>
            <p:ph type="sldNum" sz="quarter" idx="12"/>
          </p:nvPr>
        </p:nvSpPr>
        <p:spPr/>
        <p:txBody>
          <a:bodyPr/>
          <a:lstStyle/>
          <a:p>
            <a:fld id="{7347B80C-AA43-4929-B396-1C9CA25DAE9E}" type="slidenum">
              <a:rPr lang="en-US" altLang="zh-CN" smtClean="0"/>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.3 </a:t>
            </a:r>
            <a:r>
              <a:rPr kumimoji="1" lang="zh-CN" altLang="en-US" sz="4000" b="1" dirty="0">
                <a:solidFill>
                  <a:srgbClr val="FC3A3A"/>
                </a:solidFill>
                <a:effectLst>
                  <a:outerShdw blurRad="38100" dist="38100" dir="2700000" algn="tl">
                    <a:srgbClr val="000000"/>
                  </a:outerShdw>
                </a:effectLst>
                <a:ea typeface="宋体" pitchFamily="2" charset="-122"/>
              </a:rPr>
              <a:t>内部</a:t>
            </a:r>
            <a:r>
              <a:rPr lang="zh-CN" altLang="en-US" sz="4000" dirty="0">
                <a:solidFill>
                  <a:srgbClr val="FC3A3A"/>
                </a:solidFill>
                <a:effectLst>
                  <a:outerShdw blurRad="38100" dist="38100" dir="2700000" algn="tl">
                    <a:srgbClr val="000000"/>
                  </a:outerShdw>
                </a:effectLst>
                <a:ea typeface="宋体" pitchFamily="2" charset="-122"/>
              </a:rPr>
              <a:t>传感器</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xmlns="" id="{BD1ACB3B-46A3-4290-BB5A-3EE3428378EB}"/>
              </a:ext>
            </a:extLst>
          </p:cNvPr>
          <p:cNvSpPr>
            <a:spLocks noGrp="1"/>
          </p:cNvSpPr>
          <p:nvPr>
            <p:ph type="sldNum" sz="quarter" idx="12"/>
          </p:nvPr>
        </p:nvSpPr>
        <p:spPr/>
        <p:txBody>
          <a:bodyPr/>
          <a:lstStyle/>
          <a:p>
            <a:fld id="{A379167F-0E9D-4B64-BC75-927482D095DB}" type="slidenum">
              <a:rPr lang="zh-CN" altLang="en-US" smtClean="0"/>
              <a:t>37</a:t>
            </a:fld>
            <a:endParaRPr lang="zh-CN" altLang="en-US"/>
          </a:p>
        </p:txBody>
      </p:sp>
    </p:spTree>
    <p:extLst>
      <p:ext uri="{BB962C8B-B14F-4D97-AF65-F5344CB8AC3E}">
        <p14:creationId xmlns:p14="http://schemas.microsoft.com/office/powerpoint/2010/main" val="12741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编码器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chemeClr val="tx1"/>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光电式增量编码器</a:t>
            </a:r>
            <a:endParaRPr lang="en-US" altLang="zh-CN" sz="2000" b="0" i="1">
              <a:effectLst/>
              <a:latin typeface="+mj-lt"/>
              <a:ea typeface="华文中宋" panose="02010600040101010101" pitchFamily="2" charset="-122"/>
            </a:endParaRPr>
          </a:p>
        </p:txBody>
      </p:sp>
      <p:sp>
        <p:nvSpPr>
          <p:cNvPr id="10" name="矩形 9"/>
          <p:cNvSpPr/>
          <p:nvPr/>
        </p:nvSpPr>
        <p:spPr>
          <a:xfrm>
            <a:off x="323528" y="1737677"/>
            <a:ext cx="2376264" cy="413959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圆盘通过旋转轴与电机输出轴固联，并一起旋转</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零信号缝隙检测旋转周数</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en-US" altLang="zh-CN" sz="1800" b="0">
                <a:solidFill>
                  <a:srgbClr val="006600"/>
                </a:solidFill>
                <a:effectLst/>
                <a:latin typeface="+mj-lt"/>
                <a:ea typeface="黑体" panose="02010609060101010101" pitchFamily="2" charset="-122"/>
              </a:rPr>
              <a:t>A</a:t>
            </a:r>
            <a:r>
              <a:rPr lang="zh-CN" altLang="en-US" sz="1800" b="0">
                <a:solidFill>
                  <a:srgbClr val="006600"/>
                </a:solidFill>
                <a:effectLst/>
                <a:latin typeface="+mj-lt"/>
                <a:ea typeface="黑体" panose="02010609060101010101" pitchFamily="2" charset="-122"/>
              </a:rPr>
              <a:t>、</a:t>
            </a:r>
            <a:r>
              <a:rPr lang="en-US" altLang="zh-CN" sz="1800" b="0">
                <a:solidFill>
                  <a:srgbClr val="006600"/>
                </a:solidFill>
                <a:effectLst/>
                <a:latin typeface="+mj-lt"/>
                <a:ea typeface="黑体" panose="02010609060101010101" pitchFamily="2" charset="-122"/>
              </a:rPr>
              <a:t>B</a:t>
            </a:r>
            <a:r>
              <a:rPr lang="zh-CN" altLang="en-US" sz="1800" b="0">
                <a:solidFill>
                  <a:srgbClr val="006600"/>
                </a:solidFill>
                <a:effectLst/>
                <a:latin typeface="+mj-lt"/>
                <a:ea typeface="黑体" panose="02010609060101010101" pitchFamily="2" charset="-122"/>
              </a:rPr>
              <a:t>两相输出相差一定相位角，通常</a:t>
            </a:r>
            <a:r>
              <a:rPr lang="en-US" altLang="zh-CN" sz="1800" b="0">
                <a:solidFill>
                  <a:srgbClr val="006600"/>
                </a:solidFill>
                <a:effectLst/>
                <a:latin typeface="+mj-lt"/>
                <a:ea typeface="黑体" panose="02010609060101010101" pitchFamily="2" charset="-122"/>
              </a:rPr>
              <a:t>90</a:t>
            </a:r>
            <a:r>
              <a:rPr lang="zh-CN" altLang="en-US" sz="1800" b="0">
                <a:solidFill>
                  <a:srgbClr val="006600"/>
                </a:solidFill>
                <a:effectLst/>
                <a:latin typeface="+mj-lt"/>
                <a:ea typeface="黑体" panose="02010609060101010101" pitchFamily="2" charset="-122"/>
              </a:rPr>
              <a:t>度左右，用以确定正反转；</a:t>
            </a:r>
            <a:endParaRPr lang="en-US" altLang="zh-CN" sz="1800" b="0">
              <a:solidFill>
                <a:srgbClr val="006600"/>
              </a:solidFill>
              <a:effectLst/>
              <a:latin typeface="+mj-lt"/>
              <a:ea typeface="黑体" panose="02010609060101010101" pitchFamily="2" charset="-122"/>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514" y="1772814"/>
            <a:ext cx="6519189"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4">
            <a:extLst>
              <a:ext uri="{FF2B5EF4-FFF2-40B4-BE49-F238E27FC236}">
                <a16:creationId xmlns:a16="http://schemas.microsoft.com/office/drawing/2014/main" xmlns="" id="{458EB558-81E4-4124-9004-F2A515BA200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662D0029-77C0-44F5-BBAB-838FF8E3AE47}"/>
              </a:ext>
            </a:extLst>
          </p:cNvPr>
          <p:cNvSpPr>
            <a:spLocks noGrp="1"/>
          </p:cNvSpPr>
          <p:nvPr>
            <p:ph type="sldNum" sz="quarter" idx="12"/>
          </p:nvPr>
        </p:nvSpPr>
        <p:spPr/>
        <p:txBody>
          <a:bodyPr/>
          <a:lstStyle/>
          <a:p>
            <a:fld id="{7347B80C-AA43-4929-B396-1C9CA25DAE9E}" type="slidenum">
              <a:rPr lang="en-US" altLang="zh-CN" smtClean="0"/>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编码器（续）</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光电式增量编码器</a:t>
            </a:r>
            <a:endParaRPr lang="en-US" altLang="zh-CN" sz="2000" b="0" i="1">
              <a:effectLst/>
              <a:latin typeface="+mj-lt"/>
              <a:ea typeface="华文中宋" panose="02010600040101010101" pitchFamily="2" charset="-122"/>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101" y="2656179"/>
            <a:ext cx="4885387" cy="4034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980728"/>
            <a:ext cx="4680520" cy="148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323528" y="1484784"/>
            <a:ext cx="3384376" cy="512448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dirty="0">
                <a:solidFill>
                  <a:srgbClr val="FF0000"/>
                </a:solidFill>
                <a:effectLst/>
                <a:latin typeface="+mj-lt"/>
                <a:ea typeface="黑体" panose="02010609060101010101" pitchFamily="2" charset="-122"/>
              </a:rPr>
              <a:t>旋转角度</a:t>
            </a:r>
            <a:r>
              <a:rPr lang="zh-CN" altLang="en-US"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脉冲计数器累积</a:t>
            </a:r>
            <a:r>
              <a:rPr lang="zh-CN" altLang="en-US" sz="1800" b="0" dirty="0">
                <a:solidFill>
                  <a:srgbClr val="006600"/>
                </a:solidFill>
                <a:effectLst/>
                <a:latin typeface="+mj-lt"/>
                <a:ea typeface="黑体" panose="02010609060101010101" pitchFamily="2" charset="-122"/>
              </a:rPr>
              <a:t>；</a:t>
            </a:r>
            <a:endParaRPr lang="en-US" altLang="zh-CN" sz="1800" b="0" dirty="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dirty="0">
                <a:solidFill>
                  <a:srgbClr val="FF0000"/>
                </a:solidFill>
                <a:effectLst/>
                <a:latin typeface="+mj-lt"/>
                <a:ea typeface="黑体" panose="02010609060101010101" pitchFamily="2" charset="-122"/>
              </a:rPr>
              <a:t>旋转速度</a:t>
            </a:r>
            <a:r>
              <a:rPr lang="zh-CN" altLang="en-US"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记录单位时间内的脉冲数</a:t>
            </a:r>
            <a:r>
              <a:rPr lang="zh-CN" altLang="en-US" sz="1800" b="0" dirty="0">
                <a:solidFill>
                  <a:srgbClr val="006600"/>
                </a:solidFill>
                <a:effectLst/>
                <a:latin typeface="+mj-lt"/>
                <a:ea typeface="黑体" panose="02010609060101010101" pitchFamily="2" charset="-122"/>
              </a:rPr>
              <a:t>；</a:t>
            </a:r>
            <a:endParaRPr lang="en-US" altLang="zh-CN" sz="1800" b="0" dirty="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dirty="0">
                <a:solidFill>
                  <a:srgbClr val="FF0000"/>
                </a:solidFill>
                <a:effectLst/>
                <a:latin typeface="+mj-lt"/>
                <a:ea typeface="黑体" panose="02010609060101010101" pitchFamily="2" charset="-122"/>
              </a:rPr>
              <a:t>特点</a:t>
            </a:r>
            <a:r>
              <a:rPr lang="zh-CN" altLang="en-US"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相对于某个基准点的相对转角，即对于这个基准位置码盘所增加</a:t>
            </a:r>
            <a:r>
              <a:rPr lang="en-US" altLang="zh-CN"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或减少</a:t>
            </a:r>
            <a:r>
              <a:rPr lang="en-US" altLang="zh-CN"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的角度数量，所以称为增量式编码器</a:t>
            </a:r>
            <a:endParaRPr lang="en-US" altLang="zh-CN" sz="1800" b="0" dirty="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dirty="0">
                <a:solidFill>
                  <a:srgbClr val="FF0000"/>
                </a:solidFill>
                <a:effectLst/>
                <a:latin typeface="+mj-lt"/>
                <a:ea typeface="黑体" panose="02010609060101010101" pitchFamily="2" charset="-122"/>
              </a:rPr>
              <a:t>分辨率</a:t>
            </a:r>
            <a:r>
              <a:rPr lang="zh-CN" altLang="en-US"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转动一周所产生的输出信号数</a:t>
            </a:r>
            <a:r>
              <a:rPr lang="zh-CN" altLang="en-US" sz="1800" b="0" dirty="0">
                <a:solidFill>
                  <a:srgbClr val="006600"/>
                </a:solidFill>
                <a:effectLst/>
                <a:latin typeface="+mj-lt"/>
                <a:ea typeface="黑体" panose="02010609060101010101" pitchFamily="2" charset="-122"/>
              </a:rPr>
              <a:t>目。</a:t>
            </a:r>
            <a:r>
              <a:rPr lang="zh-CN" altLang="zh-CN" sz="1800" b="0" dirty="0">
                <a:solidFill>
                  <a:srgbClr val="006600"/>
                </a:solidFill>
                <a:effectLst/>
                <a:latin typeface="+mj-lt"/>
                <a:ea typeface="黑体" panose="02010609060101010101" pitchFamily="2" charset="-122"/>
              </a:rPr>
              <a:t>脉冲数</a:t>
            </a:r>
            <a:r>
              <a:rPr lang="en-US" altLang="zh-CN" sz="1800" b="0" dirty="0">
                <a:solidFill>
                  <a:srgbClr val="006600"/>
                </a:solidFill>
                <a:effectLst/>
                <a:latin typeface="+mj-lt"/>
                <a:ea typeface="黑体" panose="02010609060101010101" pitchFamily="2" charset="-122"/>
              </a:rPr>
              <a:t>/</a:t>
            </a:r>
            <a:r>
              <a:rPr lang="zh-CN" altLang="zh-CN" sz="1800" b="0" dirty="0">
                <a:solidFill>
                  <a:srgbClr val="006600"/>
                </a:solidFill>
                <a:effectLst/>
                <a:latin typeface="+mj-lt"/>
                <a:ea typeface="黑体" panose="02010609060101010101" pitchFamily="2" charset="-122"/>
              </a:rPr>
              <a:t>转</a:t>
            </a:r>
            <a:r>
              <a:rPr lang="en-US" altLang="zh-CN" sz="1800" b="0" dirty="0">
                <a:solidFill>
                  <a:srgbClr val="006600"/>
                </a:solidFill>
                <a:effectLst/>
                <a:latin typeface="+mj-lt"/>
                <a:ea typeface="黑体" panose="02010609060101010101" pitchFamily="2" charset="-122"/>
              </a:rPr>
              <a:t>(PPR)</a:t>
            </a:r>
          </a:p>
        </p:txBody>
      </p:sp>
      <p:sp>
        <p:nvSpPr>
          <p:cNvPr id="11" name="Rectangle 4">
            <a:extLst>
              <a:ext uri="{FF2B5EF4-FFF2-40B4-BE49-F238E27FC236}">
                <a16:creationId xmlns:a16="http://schemas.microsoft.com/office/drawing/2014/main" xmlns="" id="{83966B6C-8107-4018-8E62-49509E90E8F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a:t>
            </a:r>
            <a:r>
              <a:rPr lang="zh-CN" altLang="en-US" sz="1800" b="0" i="1" dirty="0">
                <a:effectLst/>
                <a:latin typeface="宋体" charset="-122"/>
                <a:ea typeface="宋体" charset="-122"/>
              </a:rPr>
              <a:t> 内部传感器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14DC6F14-CC46-4921-9B9C-3FAC7E18AFD9}"/>
              </a:ext>
            </a:extLst>
          </p:cNvPr>
          <p:cNvSpPr>
            <a:spLocks noGrp="1"/>
          </p:cNvSpPr>
          <p:nvPr>
            <p:ph type="sldNum" sz="quarter" idx="12"/>
          </p:nvPr>
        </p:nvSpPr>
        <p:spPr/>
        <p:txBody>
          <a:bodyPr/>
          <a:lstStyle/>
          <a:p>
            <a:fld id="{7347B80C-AA43-4929-B396-1C9CA25DAE9E}" type="slidenum">
              <a:rPr lang="en-US" altLang="zh-CN" smtClean="0"/>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.1 </a:t>
            </a:r>
            <a:r>
              <a:rPr lang="zh-CN" altLang="en-US" sz="4000" dirty="0">
                <a:solidFill>
                  <a:srgbClr val="FC3A3A"/>
                </a:solidFill>
                <a:effectLst>
                  <a:outerShdw blurRad="38100" dist="38100" dir="2700000" algn="tl">
                    <a:srgbClr val="000000"/>
                  </a:outerShdw>
                </a:effectLst>
                <a:ea typeface="宋体" pitchFamily="2" charset="-122"/>
              </a:rPr>
              <a:t>传感器概述</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3" name="灯片编号占位符 2">
            <a:extLst>
              <a:ext uri="{FF2B5EF4-FFF2-40B4-BE49-F238E27FC236}">
                <a16:creationId xmlns:a16="http://schemas.microsoft.com/office/drawing/2014/main" xmlns="" id="{05502D4C-9DAC-48B3-AF10-DDEF7DE71360}"/>
              </a:ext>
            </a:extLst>
          </p:cNvPr>
          <p:cNvSpPr>
            <a:spLocks noGrp="1"/>
          </p:cNvSpPr>
          <p:nvPr>
            <p:ph type="sldNum" sz="quarter" idx="12"/>
          </p:nvPr>
        </p:nvSpPr>
        <p:spPr/>
        <p:txBody>
          <a:bodyPr/>
          <a:lstStyle/>
          <a:p>
            <a:fld id="{6D2C8FF9-6473-4B34-B894-C20A3DC2965E}" type="slidenum">
              <a:rPr lang="en-US" altLang="zh-CN" smtClean="0"/>
              <a:t>4</a:t>
            </a:fld>
            <a:endParaRPr lang="en-US" altLang="zh-CN"/>
          </a:p>
        </p:txBody>
      </p:sp>
    </p:spTree>
    <p:extLst>
      <p:ext uri="{BB962C8B-B14F-4D97-AF65-F5344CB8AC3E}">
        <p14:creationId xmlns:p14="http://schemas.microsoft.com/office/powerpoint/2010/main" val="6868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编码器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553998"/>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光电式增量编码器</a:t>
            </a:r>
            <a:r>
              <a:rPr lang="en-US" altLang="zh-CN" sz="2000">
                <a:effectLst/>
                <a:latin typeface="华文中宋" panose="02010600040101010101" pitchFamily="2" charset="-122"/>
                <a:ea typeface="华文中宋" panose="02010600040101010101" pitchFamily="2" charset="-122"/>
              </a:rPr>
              <a:t>-</a:t>
            </a:r>
            <a:r>
              <a:rPr lang="zh-CN" altLang="en-US" sz="2000">
                <a:effectLst/>
                <a:latin typeface="华文中宋" panose="02010600040101010101" pitchFamily="2" charset="-122"/>
                <a:ea typeface="华文中宋" panose="02010600040101010101" pitchFamily="2" charset="-122"/>
              </a:rPr>
              <a:t>测速方法</a:t>
            </a:r>
            <a:endParaRPr lang="en-US" altLang="zh-CN" sz="2000" b="0" i="1">
              <a:effectLst/>
              <a:latin typeface="+mj-lt"/>
              <a:ea typeface="华文中宋" panose="02010600040101010101" pitchFamily="2" charset="-122"/>
            </a:endParaRPr>
          </a:p>
        </p:txBody>
      </p:sp>
      <p:sp>
        <p:nvSpPr>
          <p:cNvPr id="11" name="矩形 10"/>
          <p:cNvSpPr/>
          <p:nvPr/>
        </p:nvSpPr>
        <p:spPr>
          <a:xfrm>
            <a:off x="323528" y="1737677"/>
            <a:ext cx="2376264" cy="50292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en-US" altLang="zh-CN" sz="1800" b="0">
                <a:solidFill>
                  <a:srgbClr val="006600"/>
                </a:solidFill>
                <a:effectLst/>
                <a:latin typeface="+mj-lt"/>
                <a:ea typeface="黑体" panose="02010609060101010101" pitchFamily="2" charset="-122"/>
              </a:rPr>
              <a:t>M</a:t>
            </a:r>
            <a:r>
              <a:rPr lang="zh-CN" altLang="en-US" sz="1800" b="0">
                <a:solidFill>
                  <a:srgbClr val="006600"/>
                </a:solidFill>
                <a:effectLst/>
                <a:latin typeface="+mj-lt"/>
                <a:ea typeface="黑体" panose="02010609060101010101" pitchFamily="2" charset="-122"/>
              </a:rPr>
              <a:t>法：</a:t>
            </a:r>
            <a:r>
              <a:rPr lang="en-US" altLang="zh-CN" sz="1800" b="0">
                <a:solidFill>
                  <a:srgbClr val="006600"/>
                </a:solidFill>
                <a:effectLst/>
                <a:latin typeface="+mj-lt"/>
                <a:ea typeface="黑体" panose="02010609060101010101" pitchFamily="2" charset="-122"/>
              </a:rPr>
              <a:t>(</a:t>
            </a:r>
            <a:r>
              <a:rPr lang="zh-CN" altLang="zh-CN" sz="1800" b="0">
                <a:solidFill>
                  <a:srgbClr val="006600"/>
                </a:solidFill>
                <a:effectLst/>
                <a:latin typeface="+mj-lt"/>
                <a:ea typeface="黑体" panose="02010609060101010101" pitchFamily="2" charset="-122"/>
              </a:rPr>
              <a:t>定时测角法</a:t>
            </a:r>
            <a:r>
              <a:rPr lang="en-US" altLang="zh-CN" sz="1800" b="0">
                <a:solidFill>
                  <a:srgbClr val="006600"/>
                </a:solidFill>
                <a:effectLst/>
                <a:latin typeface="+mj-lt"/>
                <a:ea typeface="黑体" panose="02010609060101010101" pitchFamily="2" charset="-122"/>
              </a:rPr>
              <a:t>)</a:t>
            </a:r>
          </a:p>
        </p:txBody>
      </p:sp>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825806"/>
            <a:ext cx="4752528" cy="110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895123020"/>
              </p:ext>
            </p:extLst>
          </p:nvPr>
        </p:nvGraphicFramePr>
        <p:xfrm>
          <a:off x="1179513" y="2417763"/>
          <a:ext cx="1630362" cy="576262"/>
        </p:xfrm>
        <a:graphic>
          <a:graphicData uri="http://schemas.openxmlformats.org/presentationml/2006/ole">
            <mc:AlternateContent xmlns:mc="http://schemas.openxmlformats.org/markup-compatibility/2006">
              <mc:Choice xmlns:v="urn:schemas-microsoft-com:vml" Requires="v">
                <p:oleObj spid="_x0000_s30083" name="Equation" r:id="rId5" imgW="1091880" imgH="393480" progId="Equation.DSMT4">
                  <p:embed/>
                </p:oleObj>
              </mc:Choice>
              <mc:Fallback>
                <p:oleObj name="Equation" r:id="rId5" imgW="1091880" imgH="393480" progId="Equation.DSMT4">
                  <p:embed/>
                  <p:pic>
                    <p:nvPicPr>
                      <p:cNvPr id="0" name="Object 4"/>
                      <p:cNvPicPr>
                        <a:picLocks noChangeAspect="1" noChangeArrowheads="1"/>
                      </p:cNvPicPr>
                      <p:nvPr/>
                    </p:nvPicPr>
                    <p:blipFill>
                      <a:blip r:embed="rId6"/>
                      <a:srcRect/>
                      <a:stretch>
                        <a:fillRect/>
                      </a:stretch>
                    </p:blipFill>
                    <p:spPr bwMode="auto">
                      <a:xfrm>
                        <a:off x="1179513" y="2417763"/>
                        <a:ext cx="1630362" cy="576262"/>
                      </a:xfrm>
                      <a:prstGeom prst="rect">
                        <a:avLst/>
                      </a:prstGeom>
                      <a:noFill/>
                    </p:spPr>
                  </p:pic>
                </p:oleObj>
              </mc:Fallback>
            </mc:AlternateContent>
          </a:graphicData>
        </a:graphic>
      </p:graphicFrame>
      <p:sp>
        <p:nvSpPr>
          <p:cNvPr id="14" name="矩形 13"/>
          <p:cNvSpPr/>
          <p:nvPr/>
        </p:nvSpPr>
        <p:spPr>
          <a:xfrm>
            <a:off x="228587" y="4773947"/>
            <a:ext cx="3551325" cy="92333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en-US" altLang="zh-CN" sz="1800" b="0">
                <a:solidFill>
                  <a:srgbClr val="006600"/>
                </a:solidFill>
                <a:effectLst/>
                <a:latin typeface="+mj-lt"/>
                <a:ea typeface="黑体" panose="02010609060101010101" pitchFamily="2" charset="-122"/>
              </a:rPr>
              <a:t>M/T</a:t>
            </a:r>
            <a:r>
              <a:rPr lang="zh-CN" altLang="en-US" sz="1800" b="0">
                <a:solidFill>
                  <a:srgbClr val="006600"/>
                </a:solidFill>
                <a:effectLst/>
                <a:latin typeface="+mj-lt"/>
                <a:ea typeface="黑体" panose="02010609060101010101" pitchFamily="2" charset="-122"/>
              </a:rPr>
              <a:t>法：</a:t>
            </a:r>
            <a:r>
              <a:rPr lang="zh-CN" altLang="zh-CN" sz="1800" b="0">
                <a:solidFill>
                  <a:srgbClr val="006600"/>
                </a:solidFill>
                <a:effectLst/>
                <a:latin typeface="+mj-lt"/>
                <a:ea typeface="黑体" panose="02010609060101010101" pitchFamily="2" charset="-122"/>
              </a:rPr>
              <a:t>低速时趋向于</a:t>
            </a:r>
            <a:r>
              <a:rPr lang="en-US" altLang="zh-CN" sz="1800" b="0">
                <a:solidFill>
                  <a:srgbClr val="006600"/>
                </a:solidFill>
                <a:effectLst/>
                <a:latin typeface="+mj-lt"/>
                <a:ea typeface="黑体" panose="02010609060101010101" pitchFamily="2" charset="-122"/>
              </a:rPr>
              <a:t>T</a:t>
            </a:r>
            <a:r>
              <a:rPr lang="zh-CN" altLang="zh-CN" sz="1800" b="0">
                <a:solidFill>
                  <a:srgbClr val="006600"/>
                </a:solidFill>
                <a:effectLst/>
                <a:latin typeface="+mj-lt"/>
                <a:ea typeface="黑体" panose="02010609060101010101" pitchFamily="2" charset="-122"/>
              </a:rPr>
              <a:t>法，在高速段相当于</a:t>
            </a:r>
            <a:r>
              <a:rPr lang="en-US" altLang="zh-CN" sz="1800" b="0">
                <a:solidFill>
                  <a:srgbClr val="006600"/>
                </a:solidFill>
                <a:effectLst/>
                <a:latin typeface="+mj-lt"/>
                <a:ea typeface="黑体" panose="02010609060101010101" pitchFamily="2" charset="-122"/>
              </a:rPr>
              <a:t>T</a:t>
            </a:r>
            <a:r>
              <a:rPr lang="zh-CN" altLang="zh-CN" sz="1800" b="0">
                <a:solidFill>
                  <a:srgbClr val="006600"/>
                </a:solidFill>
                <a:effectLst/>
                <a:latin typeface="+mj-lt"/>
                <a:ea typeface="黑体" panose="02010609060101010101" pitchFamily="2" charset="-122"/>
              </a:rPr>
              <a:t>法的</a:t>
            </a:r>
            <a:r>
              <a:rPr lang="en-US" altLang="zh-CN" sz="1800" b="0">
                <a:solidFill>
                  <a:srgbClr val="006600"/>
                </a:solidFill>
                <a:effectLst/>
                <a:latin typeface="+mj-lt"/>
                <a:ea typeface="黑体" panose="02010609060101010101" pitchFamily="2" charset="-122"/>
              </a:rPr>
              <a:t> M1</a:t>
            </a:r>
            <a:r>
              <a:rPr lang="zh-CN" altLang="zh-CN" sz="1800" b="0">
                <a:solidFill>
                  <a:srgbClr val="006600"/>
                </a:solidFill>
                <a:effectLst/>
                <a:latin typeface="+mj-lt"/>
                <a:ea typeface="黑体" panose="02010609060101010101" pitchFamily="2" charset="-122"/>
              </a:rPr>
              <a:t>次平均</a:t>
            </a:r>
            <a:endParaRPr lang="en-US" altLang="zh-CN" sz="1800" b="0">
              <a:solidFill>
                <a:srgbClr val="006600"/>
              </a:solidFill>
              <a:effectLst/>
              <a:latin typeface="+mj-lt"/>
              <a:ea typeface="黑体" panose="02010609060101010101" pitchFamily="2" charset="-122"/>
            </a:endParaRPr>
          </a:p>
        </p:txBody>
      </p:sp>
      <p:sp>
        <p:nvSpPr>
          <p:cNvPr id="16" name="矩形 15"/>
          <p:cNvSpPr/>
          <p:nvPr/>
        </p:nvSpPr>
        <p:spPr>
          <a:xfrm>
            <a:off x="356235" y="3213100"/>
            <a:ext cx="2703830" cy="50292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en-US" altLang="zh-CN" sz="1800" b="0">
                <a:solidFill>
                  <a:srgbClr val="006600"/>
                </a:solidFill>
                <a:effectLst/>
                <a:latin typeface="+mj-lt"/>
                <a:ea typeface="黑体" panose="02010609060101010101" pitchFamily="2" charset="-122"/>
              </a:rPr>
              <a:t>T</a:t>
            </a:r>
            <a:r>
              <a:rPr lang="zh-CN" altLang="en-US" sz="1800" b="0">
                <a:solidFill>
                  <a:srgbClr val="006600"/>
                </a:solidFill>
                <a:effectLst/>
                <a:latin typeface="+mj-lt"/>
                <a:ea typeface="黑体" panose="02010609060101010101" pitchFamily="2" charset="-122"/>
              </a:rPr>
              <a:t>法：（定角测时法）</a:t>
            </a:r>
            <a:endParaRPr lang="en-US" altLang="zh-CN" sz="1800" b="0">
              <a:solidFill>
                <a:srgbClr val="006600"/>
              </a:solidFill>
              <a:effectLst/>
              <a:latin typeface="+mj-lt"/>
              <a:ea typeface="黑体" panose="02010609060101010101" pitchFamily="2" charset="-122"/>
            </a:endParaRPr>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10183911"/>
              </p:ext>
            </p:extLst>
          </p:nvPr>
        </p:nvGraphicFramePr>
        <p:xfrm>
          <a:off x="1187450" y="3859213"/>
          <a:ext cx="1660525" cy="649287"/>
        </p:xfrm>
        <a:graphic>
          <a:graphicData uri="http://schemas.openxmlformats.org/presentationml/2006/ole">
            <mc:AlternateContent xmlns:mc="http://schemas.openxmlformats.org/markup-compatibility/2006">
              <mc:Choice xmlns:v="urn:schemas-microsoft-com:vml" Requires="v">
                <p:oleObj spid="_x0000_s30084" name="Equation" r:id="rId7" imgW="990360" imgH="393480" progId="Equation.DSMT4">
                  <p:embed/>
                </p:oleObj>
              </mc:Choice>
              <mc:Fallback>
                <p:oleObj name="Equation" r:id="rId7" imgW="990360" imgH="393480" progId="Equation.DSMT4">
                  <p:embed/>
                  <p:pic>
                    <p:nvPicPr>
                      <p:cNvPr id="0" name="Object 7"/>
                      <p:cNvPicPr>
                        <a:picLocks noChangeAspect="1" noChangeArrowheads="1"/>
                      </p:cNvPicPr>
                      <p:nvPr/>
                    </p:nvPicPr>
                    <p:blipFill>
                      <a:blip r:embed="rId8"/>
                      <a:srcRect/>
                      <a:stretch>
                        <a:fillRect/>
                      </a:stretch>
                    </p:blipFill>
                    <p:spPr bwMode="auto">
                      <a:xfrm>
                        <a:off x="1187450" y="3859213"/>
                        <a:ext cx="1660525" cy="649287"/>
                      </a:xfrm>
                      <a:prstGeom prst="rect">
                        <a:avLst/>
                      </a:prstGeom>
                      <a:noFill/>
                    </p:spPr>
                  </p:pic>
                </p:oleObj>
              </mc:Fallback>
            </mc:AlternateContent>
          </a:graphicData>
        </a:graphic>
      </p:graphicFrame>
      <p:pic>
        <p:nvPicPr>
          <p:cNvPr id="297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6966" y="3484592"/>
            <a:ext cx="4577482" cy="1096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7" y="5223852"/>
            <a:ext cx="4722557" cy="143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899577" y="5897788"/>
          <a:ext cx="2160270" cy="699770"/>
        </p:xfrm>
        <a:graphic>
          <a:graphicData uri="http://schemas.openxmlformats.org/presentationml/2006/ole">
            <mc:AlternateContent xmlns:mc="http://schemas.openxmlformats.org/markup-compatibility/2006">
              <mc:Choice xmlns:v="urn:schemas-microsoft-com:vml" Requires="v">
                <p:oleObj spid="_x0000_s30085" r:id="rId11" imgW="1320165" imgH="431800" progId="Equation.DSMT4">
                  <p:embed/>
                </p:oleObj>
              </mc:Choice>
              <mc:Fallback>
                <p:oleObj r:id="rId11" imgW="1320165" imgH="431800" progId="Equation.DSMT4">
                  <p:embed/>
                  <p:pic>
                    <p:nvPicPr>
                      <p:cNvPr id="0" name="Object 12"/>
                      <p:cNvPicPr>
                        <a:picLocks noChangeAspect="1" noChangeArrowheads="1"/>
                      </p:cNvPicPr>
                      <p:nvPr/>
                    </p:nvPicPr>
                    <p:blipFill>
                      <a:blip r:embed="rId12"/>
                      <a:srcRect/>
                      <a:stretch>
                        <a:fillRect/>
                      </a:stretch>
                    </p:blipFill>
                    <p:spPr bwMode="auto">
                      <a:xfrm>
                        <a:off x="899577" y="5897788"/>
                        <a:ext cx="2160270" cy="699770"/>
                      </a:xfrm>
                      <a:prstGeom prst="rect">
                        <a:avLst/>
                      </a:prstGeom>
                      <a:noFill/>
                    </p:spPr>
                  </p:pic>
                </p:oleObj>
              </mc:Fallback>
            </mc:AlternateContent>
          </a:graphicData>
        </a:graphic>
      </p:graphicFrame>
      <p:sp>
        <p:nvSpPr>
          <p:cNvPr id="19" name="Rectangle 4">
            <a:extLst>
              <a:ext uri="{FF2B5EF4-FFF2-40B4-BE49-F238E27FC236}">
                <a16:creationId xmlns:a16="http://schemas.microsoft.com/office/drawing/2014/main" xmlns="" id="{FE5E630F-BA43-429D-9F98-4EFD6DA9DA6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10" name="灯片编号占位符 9">
            <a:extLst>
              <a:ext uri="{FF2B5EF4-FFF2-40B4-BE49-F238E27FC236}">
                <a16:creationId xmlns:a16="http://schemas.microsoft.com/office/drawing/2014/main" xmlns="" id="{E5D0129D-588C-4790-ABA5-5FE8CECA146E}"/>
              </a:ext>
            </a:extLst>
          </p:cNvPr>
          <p:cNvSpPr>
            <a:spLocks noGrp="1"/>
          </p:cNvSpPr>
          <p:nvPr>
            <p:ph type="sldNum" sz="quarter" idx="12"/>
          </p:nvPr>
        </p:nvSpPr>
        <p:spPr/>
        <p:txBody>
          <a:bodyPr/>
          <a:lstStyle/>
          <a:p>
            <a:fld id="{7347B80C-AA43-4929-B396-1C9CA25DAE9E}" type="slidenum">
              <a:rPr lang="en-US" altLang="zh-CN" smtClean="0"/>
              <a:t>40</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编码器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553998"/>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绝对式光电编码器</a:t>
            </a:r>
            <a:endParaRPr lang="en-US" altLang="zh-CN" sz="2000" b="0" i="1">
              <a:effectLst/>
              <a:latin typeface="+mj-lt"/>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479227"/>
            <a:ext cx="3936940" cy="259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200953"/>
            <a:ext cx="5556498" cy="246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6660232" y="2058597"/>
          <a:ext cx="1656184" cy="362291"/>
        </p:xfrm>
        <a:graphic>
          <a:graphicData uri="http://schemas.openxmlformats.org/presentationml/2006/ole">
            <mc:AlternateContent xmlns:mc="http://schemas.openxmlformats.org/markup-compatibility/2006">
              <mc:Choice xmlns:v="urn:schemas-microsoft-com:vml" Requires="v">
                <p:oleObj spid="_x0000_s30855" r:id="rId6" imgW="914400" imgH="203200" progId="Equation.DSMT4">
                  <p:embed/>
                </p:oleObj>
              </mc:Choice>
              <mc:Fallback>
                <p:oleObj r:id="rId6" imgW="914400" imgH="2032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2058597"/>
                        <a:ext cx="1656184" cy="362291"/>
                      </a:xfrm>
                      <a:prstGeom prst="rect">
                        <a:avLst/>
                      </a:prstGeom>
                      <a:noFill/>
                    </p:spPr>
                  </p:pic>
                </p:oleObj>
              </mc:Fallback>
            </mc:AlternateContent>
          </a:graphicData>
        </a:graphic>
      </p:graphicFrame>
      <p:sp>
        <p:nvSpPr>
          <p:cNvPr id="23" name="矩形 22"/>
          <p:cNvSpPr/>
          <p:nvPr/>
        </p:nvSpPr>
        <p:spPr>
          <a:xfrm>
            <a:off x="6011547" y="1462718"/>
            <a:ext cx="3016156" cy="507831"/>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a:solidFill>
                  <a:srgbClr val="FF0000"/>
                </a:solidFill>
                <a:effectLst/>
                <a:latin typeface="+mj-lt"/>
                <a:ea typeface="黑体" panose="02010609060101010101" pitchFamily="2" charset="-122"/>
              </a:rPr>
              <a:t>分辨率</a:t>
            </a:r>
            <a:r>
              <a:rPr lang="zh-CN" altLang="en-US" sz="1800" b="0">
                <a:solidFill>
                  <a:srgbClr val="006600"/>
                </a:solidFill>
                <a:effectLst/>
                <a:latin typeface="+mj-lt"/>
                <a:ea typeface="黑体" panose="02010609060101010101" pitchFamily="2" charset="-122"/>
              </a:rPr>
              <a:t>：</a:t>
            </a:r>
            <a:r>
              <a:rPr lang="en-US" altLang="zh-CN" sz="1800" b="0">
                <a:solidFill>
                  <a:srgbClr val="006600"/>
                </a:solidFill>
                <a:effectLst/>
                <a:latin typeface="+mj-lt"/>
                <a:ea typeface="黑体" panose="02010609060101010101" pitchFamily="2" charset="-122"/>
              </a:rPr>
              <a:t>N</a:t>
            </a:r>
            <a:r>
              <a:rPr lang="zh-CN" altLang="en-US" sz="1800" b="0">
                <a:solidFill>
                  <a:srgbClr val="006600"/>
                </a:solidFill>
                <a:effectLst/>
                <a:latin typeface="+mj-lt"/>
                <a:ea typeface="黑体" panose="02010609060101010101" pitchFamily="2" charset="-122"/>
              </a:rPr>
              <a:t>为码道数目</a:t>
            </a:r>
            <a:endParaRPr lang="en-US" altLang="zh-CN" sz="1800" b="0">
              <a:solidFill>
                <a:srgbClr val="006600"/>
              </a:solidFill>
              <a:effectLst/>
              <a:latin typeface="+mj-lt"/>
              <a:ea typeface="黑体" panose="02010609060101010101" pitchFamily="2" charset="-122"/>
            </a:endParaRPr>
          </a:p>
        </p:txBody>
      </p:sp>
      <p:sp>
        <p:nvSpPr>
          <p:cNvPr id="13" name="矩形 12"/>
          <p:cNvSpPr/>
          <p:nvPr/>
        </p:nvSpPr>
        <p:spPr>
          <a:xfrm>
            <a:off x="6084168" y="2924944"/>
            <a:ext cx="2736304" cy="1338828"/>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zh-CN" sz="1800" b="0">
                <a:solidFill>
                  <a:srgbClr val="FF0000"/>
                </a:solidFill>
                <a:effectLst/>
                <a:latin typeface="+mj-lt"/>
                <a:ea typeface="黑体" panose="02010609060101010101" pitchFamily="2" charset="-122"/>
              </a:rPr>
              <a:t>二进制编码非单值性误差：</a:t>
            </a:r>
            <a:r>
              <a:rPr lang="zh-CN" altLang="zh-CN" sz="1800" b="0">
                <a:solidFill>
                  <a:srgbClr val="006600"/>
                </a:solidFill>
                <a:effectLst/>
                <a:latin typeface="+mj-lt"/>
                <a:ea typeface="黑体" panose="02010609060101010101" pitchFamily="2" charset="-122"/>
              </a:rPr>
              <a:t>在两个位置交换处可能产生误码</a:t>
            </a:r>
            <a:r>
              <a:rPr lang="zh-CN" altLang="en-US" sz="1800" b="0">
                <a:solidFill>
                  <a:srgbClr val="006600"/>
                </a:solidFill>
                <a:effectLst/>
                <a:latin typeface="+mj-lt"/>
                <a:ea typeface="黑体" panose="02010609060101010101" pitchFamily="2" charset="-122"/>
              </a:rPr>
              <a:t>。</a:t>
            </a:r>
          </a:p>
        </p:txBody>
      </p:sp>
      <p:sp>
        <p:nvSpPr>
          <p:cNvPr id="25" name="矩形 24"/>
          <p:cNvSpPr/>
          <p:nvPr/>
        </p:nvSpPr>
        <p:spPr>
          <a:xfrm>
            <a:off x="6084168" y="4581128"/>
            <a:ext cx="2736304" cy="1338828"/>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zh-CN" sz="1800" b="0">
                <a:solidFill>
                  <a:srgbClr val="FF0000"/>
                </a:solidFill>
                <a:effectLst/>
                <a:latin typeface="+mj-lt"/>
                <a:ea typeface="黑体" panose="02010609060101010101" pitchFamily="2" charset="-122"/>
              </a:rPr>
              <a:t>二进制</a:t>
            </a:r>
            <a:r>
              <a:rPr lang="zh-CN" altLang="en-US" sz="1800" b="0">
                <a:solidFill>
                  <a:srgbClr val="FF0000"/>
                </a:solidFill>
                <a:effectLst/>
                <a:latin typeface="+mj-lt"/>
                <a:ea typeface="黑体" panose="02010609060101010101" pitchFamily="2" charset="-122"/>
              </a:rPr>
              <a:t>循环码（格雷码）</a:t>
            </a:r>
            <a:r>
              <a:rPr lang="zh-CN" altLang="zh-CN" sz="1800" b="0">
                <a:solidFill>
                  <a:srgbClr val="FF0000"/>
                </a:solidFill>
                <a:effectLst/>
                <a:latin typeface="+mj-lt"/>
                <a:ea typeface="黑体" panose="02010609060101010101" pitchFamily="2" charset="-122"/>
              </a:rPr>
              <a:t>：</a:t>
            </a:r>
            <a:r>
              <a:rPr lang="zh-CN" altLang="en-US" sz="1800" b="0">
                <a:solidFill>
                  <a:srgbClr val="006600"/>
                </a:solidFill>
                <a:effectLst/>
                <a:latin typeface="+mj-lt"/>
                <a:ea typeface="黑体" panose="02010609060101010101" pitchFamily="2" charset="-122"/>
              </a:rPr>
              <a:t>相邻只有</a:t>
            </a:r>
            <a:r>
              <a:rPr lang="en-US" altLang="zh-CN" sz="1800" b="0">
                <a:solidFill>
                  <a:srgbClr val="006600"/>
                </a:solidFill>
                <a:effectLst/>
                <a:latin typeface="+mj-lt"/>
                <a:ea typeface="黑体" panose="02010609060101010101" pitchFamily="2" charset="-122"/>
              </a:rPr>
              <a:t>1bit</a:t>
            </a:r>
            <a:r>
              <a:rPr lang="zh-CN" altLang="en-US" sz="1800" b="0">
                <a:solidFill>
                  <a:srgbClr val="006600"/>
                </a:solidFill>
                <a:effectLst/>
                <a:latin typeface="+mj-lt"/>
                <a:ea typeface="黑体" panose="02010609060101010101" pitchFamily="2" charset="-122"/>
              </a:rPr>
              <a:t>发生变化。</a:t>
            </a:r>
          </a:p>
        </p:txBody>
      </p:sp>
      <p:sp>
        <p:nvSpPr>
          <p:cNvPr id="17" name="Rectangle 4">
            <a:extLst>
              <a:ext uri="{FF2B5EF4-FFF2-40B4-BE49-F238E27FC236}">
                <a16:creationId xmlns:a16="http://schemas.microsoft.com/office/drawing/2014/main" xmlns="" id="{71D6F012-B459-4DC2-894D-E45740C527E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D5726EF8-982E-4249-AA2A-B05873F7C631}"/>
              </a:ext>
            </a:extLst>
          </p:cNvPr>
          <p:cNvSpPr>
            <a:spLocks noGrp="1"/>
          </p:cNvSpPr>
          <p:nvPr>
            <p:ph type="sldNum" sz="quarter" idx="12"/>
          </p:nvPr>
        </p:nvSpPr>
        <p:spPr/>
        <p:txBody>
          <a:bodyPr/>
          <a:lstStyle/>
          <a:p>
            <a:fld id="{7347B80C-AA43-4929-B396-1C9CA25DAE9E}" type="slidenum">
              <a:rPr lang="en-US" altLang="zh-CN" smtClean="0"/>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8330" y="781685"/>
            <a:ext cx="5356225" cy="3000375"/>
          </a:xfrm>
          <a:prstGeom prst="rect">
            <a:avLst/>
          </a:prstGeom>
        </p:spPr>
      </p:pic>
      <p:pic>
        <p:nvPicPr>
          <p:cNvPr id="3" name="图片 2"/>
          <p:cNvPicPr>
            <a:picLocks noChangeAspect="1"/>
          </p:cNvPicPr>
          <p:nvPr/>
        </p:nvPicPr>
        <p:blipFill>
          <a:blip r:embed="rId3"/>
          <a:stretch>
            <a:fillRect/>
          </a:stretch>
        </p:blipFill>
        <p:spPr>
          <a:xfrm>
            <a:off x="401955" y="3884295"/>
            <a:ext cx="5334000" cy="2403475"/>
          </a:xfrm>
          <a:prstGeom prst="rect">
            <a:avLst/>
          </a:prstGeom>
        </p:spPr>
      </p:pic>
      <p:sp>
        <p:nvSpPr>
          <p:cNvPr id="4" name="文本框 3"/>
          <p:cNvSpPr txBox="1"/>
          <p:nvPr/>
        </p:nvSpPr>
        <p:spPr>
          <a:xfrm>
            <a:off x="3068955" y="127293"/>
            <a:ext cx="3032760" cy="518160"/>
          </a:xfrm>
          <a:prstGeom prst="rect">
            <a:avLst/>
          </a:prstGeom>
          <a:noFill/>
        </p:spPr>
        <p:txBody>
          <a:bodyPr wrap="none" rtlCol="0">
            <a:spAutoFit/>
          </a:bodyPr>
          <a:lstStyle/>
          <a:p>
            <a:r>
              <a:rPr lang="zh-CN" altLang="en-US" dirty="0"/>
              <a:t>安川绝对值编码器</a:t>
            </a:r>
          </a:p>
        </p:txBody>
      </p:sp>
      <p:sp>
        <p:nvSpPr>
          <p:cNvPr id="5" name="文本框 4"/>
          <p:cNvSpPr txBox="1"/>
          <p:nvPr/>
        </p:nvSpPr>
        <p:spPr>
          <a:xfrm>
            <a:off x="6061710" y="1724025"/>
            <a:ext cx="1251585" cy="518160"/>
          </a:xfrm>
          <a:prstGeom prst="rect">
            <a:avLst/>
          </a:prstGeom>
          <a:noFill/>
        </p:spPr>
        <p:txBody>
          <a:bodyPr wrap="none" rtlCol="0">
            <a:spAutoFit/>
          </a:bodyPr>
          <a:lstStyle/>
          <a:p>
            <a:r>
              <a:rPr lang="zh-CN" altLang="en-US"/>
              <a:t>接线图</a:t>
            </a:r>
          </a:p>
        </p:txBody>
      </p:sp>
      <p:sp>
        <p:nvSpPr>
          <p:cNvPr id="6" name="文本框 5"/>
          <p:cNvSpPr txBox="1"/>
          <p:nvPr/>
        </p:nvSpPr>
        <p:spPr>
          <a:xfrm>
            <a:off x="6099810" y="4742815"/>
            <a:ext cx="2320290" cy="518160"/>
          </a:xfrm>
          <a:prstGeom prst="rect">
            <a:avLst/>
          </a:prstGeom>
          <a:noFill/>
        </p:spPr>
        <p:txBody>
          <a:bodyPr wrap="none" rtlCol="0">
            <a:spAutoFit/>
          </a:bodyPr>
          <a:lstStyle/>
          <a:p>
            <a:r>
              <a:rPr lang="zh-CN" altLang="en-US"/>
              <a:t>数据发送时序</a:t>
            </a:r>
          </a:p>
        </p:txBody>
      </p:sp>
      <p:sp>
        <p:nvSpPr>
          <p:cNvPr id="7" name="Rectangle 4">
            <a:extLst>
              <a:ext uri="{FF2B5EF4-FFF2-40B4-BE49-F238E27FC236}">
                <a16:creationId xmlns:a16="http://schemas.microsoft.com/office/drawing/2014/main" xmlns="" id="{C4056E9E-C155-4CB9-AB90-00181B1F644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8" name="灯片编号占位符 7">
            <a:extLst>
              <a:ext uri="{FF2B5EF4-FFF2-40B4-BE49-F238E27FC236}">
                <a16:creationId xmlns:a16="http://schemas.microsoft.com/office/drawing/2014/main" xmlns="" id="{AFC07C73-FD4A-4922-A683-C4D2506676E8}"/>
              </a:ext>
            </a:extLst>
          </p:cNvPr>
          <p:cNvSpPr>
            <a:spLocks noGrp="1"/>
          </p:cNvSpPr>
          <p:nvPr>
            <p:ph type="sldNum" sz="quarter" idx="12"/>
          </p:nvPr>
        </p:nvSpPr>
        <p:spPr/>
        <p:txBody>
          <a:bodyPr/>
          <a:lstStyle/>
          <a:p>
            <a:fld id="{7347B80C-AA43-4929-B396-1C9CA25DAE9E}" type="slidenum">
              <a:rPr lang="en-US" altLang="zh-CN" smtClean="0"/>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编码器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编码器的优点</a:t>
            </a:r>
            <a:endParaRPr lang="en-US" altLang="zh-CN" sz="2000" b="0" i="1">
              <a:effectLst/>
              <a:latin typeface="+mj-lt"/>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矩形 22"/>
          <p:cNvSpPr/>
          <p:nvPr/>
        </p:nvSpPr>
        <p:spPr>
          <a:xfrm>
            <a:off x="827584" y="1412776"/>
            <a:ext cx="7488832" cy="335476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较为直接地反应运动执行部件的速度与位置</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精度较高</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集成性好，便于形成底层运动伺服控制；</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稳定性好；</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算法简单，易于嵌入式实现</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价格低廉</a:t>
            </a:r>
            <a:endParaRPr lang="en-US" altLang="zh-CN" sz="1800" b="0">
              <a:solidFill>
                <a:srgbClr val="006600"/>
              </a:solidFill>
              <a:effectLst/>
              <a:latin typeface="+mj-lt"/>
              <a:ea typeface="黑体" panose="02010609060101010101" pitchFamily="2" charset="-122"/>
            </a:endParaRPr>
          </a:p>
        </p:txBody>
      </p:sp>
      <p:sp>
        <p:nvSpPr>
          <p:cNvPr id="17" name="矩形 16"/>
          <p:cNvSpPr/>
          <p:nvPr/>
        </p:nvSpPr>
        <p:spPr>
          <a:xfrm>
            <a:off x="227185" y="4945728"/>
            <a:ext cx="8636421" cy="499496"/>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编码器的缺点</a:t>
            </a:r>
            <a:endParaRPr lang="en-US" altLang="zh-CN" sz="2000">
              <a:effectLst/>
              <a:latin typeface="华文中宋" panose="02010600040101010101" pitchFamily="2" charset="-122"/>
              <a:ea typeface="华文中宋" panose="02010600040101010101" pitchFamily="2" charset="-122"/>
            </a:endParaRPr>
          </a:p>
        </p:txBody>
      </p:sp>
      <p:sp>
        <p:nvSpPr>
          <p:cNvPr id="18" name="矩形 17"/>
          <p:cNvSpPr/>
          <p:nvPr/>
        </p:nvSpPr>
        <p:spPr>
          <a:xfrm>
            <a:off x="842419" y="5448126"/>
            <a:ext cx="7488832" cy="870751"/>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dirty="0">
                <a:solidFill>
                  <a:srgbClr val="006600"/>
                </a:solidFill>
                <a:effectLst/>
                <a:latin typeface="+mj-lt"/>
                <a:ea typeface="黑体" panose="02010609060101010101" pitchFamily="2" charset="-122"/>
              </a:rPr>
              <a:t>在轮式移动机器人中使用时，易于受到打滑等原因造成丢步，</a:t>
            </a:r>
            <a:r>
              <a:rPr lang="zh-CN" altLang="en-US" sz="1800" b="0" dirty="0">
                <a:solidFill>
                  <a:srgbClr val="006600"/>
                </a:solidFill>
                <a:effectLst/>
                <a:ea typeface="黑体" panose="02010609060101010101" pitchFamily="2" charset="-122"/>
              </a:rPr>
              <a:t>累积误差严重</a:t>
            </a:r>
            <a:r>
              <a:rPr lang="zh-CN" altLang="en-US" sz="1800" b="0" dirty="0">
                <a:solidFill>
                  <a:srgbClr val="006600"/>
                </a:solidFill>
                <a:effectLst/>
                <a:latin typeface="+mj-lt"/>
                <a:ea typeface="黑体" panose="02010609060101010101" pitchFamily="2" charset="-122"/>
              </a:rPr>
              <a:t>。</a:t>
            </a:r>
            <a:endParaRPr lang="en-US" altLang="zh-CN" sz="1800" b="0" dirty="0">
              <a:solidFill>
                <a:srgbClr val="006600"/>
              </a:solidFill>
              <a:effectLst/>
              <a:latin typeface="+mj-lt"/>
              <a:ea typeface="黑体" panose="02010609060101010101" pitchFamily="2" charset="-122"/>
            </a:endParaRPr>
          </a:p>
        </p:txBody>
      </p:sp>
      <p:sp>
        <p:nvSpPr>
          <p:cNvPr id="14" name="Rectangle 4">
            <a:extLst>
              <a:ext uri="{FF2B5EF4-FFF2-40B4-BE49-F238E27FC236}">
                <a16:creationId xmlns:a16="http://schemas.microsoft.com/office/drawing/2014/main" xmlns="" id="{8D863A16-17E4-406F-AA38-A38463FB1F7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DED340AF-5E36-4F6B-90AC-CC346494D31D}"/>
              </a:ext>
            </a:extLst>
          </p:cNvPr>
          <p:cNvSpPr>
            <a:spLocks noGrp="1"/>
          </p:cNvSpPr>
          <p:nvPr>
            <p:ph type="sldNum" sz="quarter" idx="12"/>
          </p:nvPr>
        </p:nvSpPr>
        <p:spPr/>
        <p:txBody>
          <a:bodyPr/>
          <a:lstStyle/>
          <a:p>
            <a:fld id="{7347B80C-AA43-4929-B396-1C9CA25DAE9E}" type="slidenum">
              <a:rPr lang="en-US" altLang="zh-CN" smtClean="0"/>
              <a:t>43</a:t>
            </a:fld>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陀螺仪</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effectLst/>
                <a:latin typeface="华文中宋" panose="02010600040101010101" pitchFamily="2" charset="-122"/>
                <a:ea typeface="华文中宋" panose="02010600040101010101" pitchFamily="2" charset="-122"/>
              </a:rPr>
              <a:t>机械式陀螺仪：</a:t>
            </a:r>
            <a:r>
              <a:rPr lang="zh-CN" altLang="en-US" sz="2000" b="0" dirty="0">
                <a:solidFill>
                  <a:srgbClr val="006600"/>
                </a:solidFill>
                <a:effectLst/>
                <a:latin typeface="华文中宋" panose="02010600040101010101" pitchFamily="2" charset="-122"/>
                <a:ea typeface="华文中宋" panose="02010600040101010101" pitchFamily="2" charset="-122"/>
              </a:rPr>
              <a:t>测量对象为旋转角速度，累积积分可得到旋转角度</a:t>
            </a:r>
            <a:endParaRPr lang="en-US" altLang="zh-CN" sz="2000" b="0" i="1" dirty="0">
              <a:solidFill>
                <a:srgbClr val="006600"/>
              </a:solidFill>
              <a:effectLst/>
              <a:latin typeface="+mj-lt"/>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27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107" y="2350977"/>
            <a:ext cx="2952328" cy="236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2226898"/>
            <a:ext cx="3191374" cy="2344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899592" y="1716633"/>
            <a:ext cx="6264696" cy="502920"/>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dirty="0">
                <a:solidFill>
                  <a:srgbClr val="FF0000"/>
                </a:solidFill>
                <a:effectLst/>
                <a:latin typeface="+mj-lt"/>
                <a:ea typeface="黑体" panose="02010609060101010101" pitchFamily="2" charset="-122"/>
              </a:rPr>
              <a:t>基本原理</a:t>
            </a:r>
            <a:r>
              <a:rPr lang="zh-CN" altLang="en-US" sz="1800" b="0" dirty="0">
                <a:solidFill>
                  <a:srgbClr val="006600"/>
                </a:solidFill>
                <a:effectLst/>
                <a:latin typeface="+mj-lt"/>
                <a:ea typeface="黑体" panose="02010609060101010101" pitchFamily="2" charset="-122"/>
              </a:rPr>
              <a:t>：惯性原理。高速旋转转子的动量守恒。</a:t>
            </a:r>
            <a:endParaRPr lang="en-US" altLang="zh-CN" sz="1800" b="0" dirty="0">
              <a:solidFill>
                <a:srgbClr val="006600"/>
              </a:solidFill>
              <a:effectLst/>
              <a:latin typeface="+mj-lt"/>
              <a:ea typeface="黑体" panose="02010609060101010101" pitchFamily="2" charset="-122"/>
            </a:endParaRPr>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7164288" y="1756949"/>
          <a:ext cx="1311057" cy="427198"/>
        </p:xfrm>
        <a:graphic>
          <a:graphicData uri="http://schemas.openxmlformats.org/presentationml/2006/ole">
            <mc:AlternateContent xmlns:mc="http://schemas.openxmlformats.org/markup-compatibility/2006">
              <mc:Choice xmlns:v="urn:schemas-microsoft-com:vml" Requires="v">
                <p:oleObj spid="_x0000_s32899" r:id="rId6" imgW="850265" imgH="279400" progId="Equation.DSMT4">
                  <p:embed/>
                </p:oleObj>
              </mc:Choice>
              <mc:Fallback>
                <p:oleObj r:id="rId6" imgW="850265" imgH="2794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288" y="1756949"/>
                        <a:ext cx="1311057" cy="427198"/>
                      </a:xfrm>
                      <a:prstGeom prst="rect">
                        <a:avLst/>
                      </a:prstGeom>
                      <a:noFill/>
                    </p:spPr>
                  </p:pic>
                </p:oleObj>
              </mc:Fallback>
            </mc:AlternateContent>
          </a:graphicData>
        </a:graphic>
      </p:graphicFrame>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0598" y="4704993"/>
            <a:ext cx="5409596" cy="2046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4">
            <a:extLst>
              <a:ext uri="{FF2B5EF4-FFF2-40B4-BE49-F238E27FC236}">
                <a16:creationId xmlns:a16="http://schemas.microsoft.com/office/drawing/2014/main" xmlns="" id="{0565A9EF-81E9-458D-847B-C1315D03181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8" name="灯片编号占位符 7">
            <a:extLst>
              <a:ext uri="{FF2B5EF4-FFF2-40B4-BE49-F238E27FC236}">
                <a16:creationId xmlns:a16="http://schemas.microsoft.com/office/drawing/2014/main" xmlns="" id="{E0E4D2B5-01ED-4DD8-A31D-FCCC2E3F589C}"/>
              </a:ext>
            </a:extLst>
          </p:cNvPr>
          <p:cNvSpPr>
            <a:spLocks noGrp="1"/>
          </p:cNvSpPr>
          <p:nvPr>
            <p:ph type="sldNum" sz="quarter" idx="12"/>
          </p:nvPr>
        </p:nvSpPr>
        <p:spPr/>
        <p:txBody>
          <a:bodyPr/>
          <a:lstStyle/>
          <a:p>
            <a:fld id="{7347B80C-AA43-4929-B396-1C9CA25DAE9E}" type="slidenum">
              <a:rPr lang="en-US" altLang="zh-CN" smtClean="0"/>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陀螺仪</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63090" y="908720"/>
            <a:ext cx="8636421" cy="96116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dirty="0">
                <a:effectLst/>
                <a:latin typeface="华文中宋" panose="02010600040101010101" pitchFamily="2" charset="-122"/>
                <a:ea typeface="华文中宋" panose="02010600040101010101" pitchFamily="2" charset="-122"/>
              </a:rPr>
              <a:t>干涉式</a:t>
            </a:r>
            <a:r>
              <a:rPr lang="zh-CN" altLang="zh-CN" sz="2000" dirty="0">
                <a:effectLst/>
                <a:latin typeface="华文中宋" panose="02010600040101010101" pitchFamily="2" charset="-122"/>
                <a:ea typeface="华文中宋" panose="02010600040101010101" pitchFamily="2" charset="-122"/>
              </a:rPr>
              <a:t>激光陀螺仪</a:t>
            </a:r>
            <a:r>
              <a:rPr lang="zh-CN" altLang="en-US" sz="2000" dirty="0">
                <a:effectLst/>
                <a:latin typeface="华文中宋" panose="02010600040101010101" pitchFamily="2" charset="-122"/>
                <a:ea typeface="华文中宋" panose="02010600040101010101" pitchFamily="2" charset="-122"/>
              </a:rPr>
              <a:t>：</a:t>
            </a:r>
            <a:r>
              <a:rPr lang="zh-CN" altLang="zh-CN" sz="2000" b="0" dirty="0">
                <a:solidFill>
                  <a:srgbClr val="006600"/>
                </a:solidFill>
                <a:effectLst/>
                <a:latin typeface="华文中宋" panose="02010600040101010101" pitchFamily="2" charset="-122"/>
                <a:ea typeface="华文中宋" panose="02010600040101010101" pitchFamily="2" charset="-122"/>
              </a:rPr>
              <a:t>工作原理是利用</a:t>
            </a:r>
            <a:r>
              <a:rPr lang="en-US" altLang="zh-CN" sz="2000" b="0" dirty="0" err="1">
                <a:solidFill>
                  <a:srgbClr val="FF0000"/>
                </a:solidFill>
                <a:effectLst/>
                <a:latin typeface="华文中宋" panose="02010600040101010101" pitchFamily="2" charset="-122"/>
                <a:ea typeface="华文中宋" panose="02010600040101010101" pitchFamily="2" charset="-122"/>
              </a:rPr>
              <a:t>Sagnac</a:t>
            </a:r>
            <a:r>
              <a:rPr lang="zh-CN" altLang="zh-CN" sz="2000" b="0" dirty="0">
                <a:solidFill>
                  <a:srgbClr val="FF0000"/>
                </a:solidFill>
                <a:effectLst/>
                <a:latin typeface="华文中宋" panose="02010600040101010101" pitchFamily="2" charset="-122"/>
                <a:ea typeface="华文中宋" panose="02010600040101010101" pitchFamily="2" charset="-122"/>
              </a:rPr>
              <a:t>效应</a:t>
            </a:r>
            <a:r>
              <a:rPr lang="zh-CN" altLang="zh-CN" sz="2000" b="0" dirty="0">
                <a:solidFill>
                  <a:srgbClr val="006600"/>
                </a:solidFill>
                <a:effectLst/>
                <a:latin typeface="华文中宋" panose="02010600040101010101" pitchFamily="2" charset="-122"/>
                <a:ea typeface="华文中宋" panose="02010600040101010101" pitchFamily="2" charset="-122"/>
              </a:rPr>
              <a:t>来测量载体相对于惯性坐标系的转速和方位</a:t>
            </a:r>
            <a:r>
              <a:rPr lang="zh-CN" altLang="en-US" sz="2000" b="0" dirty="0">
                <a:solidFill>
                  <a:srgbClr val="006600"/>
                </a:solidFill>
                <a:effectLst/>
                <a:latin typeface="华文中宋" panose="02010600040101010101" pitchFamily="2" charset="-122"/>
                <a:ea typeface="华文中宋" panose="02010600040101010101" pitchFamily="2" charset="-122"/>
              </a:rPr>
              <a:t>。</a:t>
            </a:r>
            <a:endParaRPr lang="en-US" altLang="zh-CN" sz="2000" b="0" dirty="0">
              <a:solidFill>
                <a:srgbClr val="006600"/>
              </a:solidFill>
              <a:effectLst/>
              <a:latin typeface="华文中宋" panose="02010600040101010101" pitchFamily="2" charset="-122"/>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8" name="Group 3"/>
          <p:cNvGrpSpPr/>
          <p:nvPr/>
        </p:nvGrpSpPr>
        <p:grpSpPr bwMode="auto">
          <a:xfrm>
            <a:off x="5685122" y="1628800"/>
            <a:ext cx="3283892" cy="3157440"/>
            <a:chOff x="4201" y="10352"/>
            <a:chExt cx="4038" cy="4051"/>
          </a:xfrm>
        </p:grpSpPr>
        <p:pic>
          <p:nvPicPr>
            <p:cNvPr id="34820" name="Picture 4"/>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4201" y="10352"/>
              <a:ext cx="4038" cy="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228" y="13923"/>
              <a:ext cx="356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Sagnac</a:t>
              </a: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效应示意图</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sp>
        <p:nvSpPr>
          <p:cNvPr id="12"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2339752" y="2096128"/>
          <a:ext cx="1440160" cy="1320146"/>
        </p:xfrm>
        <a:graphic>
          <a:graphicData uri="http://schemas.openxmlformats.org/presentationml/2006/ole">
            <mc:AlternateContent xmlns:mc="http://schemas.openxmlformats.org/markup-compatibility/2006">
              <mc:Choice xmlns:v="urn:schemas-microsoft-com:vml" Requires="v">
                <p:oleObj spid="_x0000_s36330" r:id="rId5" imgW="914400" imgH="838200" progId="Equation.DSMT4">
                  <p:embed/>
                </p:oleObj>
              </mc:Choice>
              <mc:Fallback>
                <p:oleObj r:id="rId5" imgW="914400" imgH="838200" progId="Equation.DSMT4">
                  <p:embed/>
                  <p:pic>
                    <p:nvPicPr>
                      <p:cNvPr id="0" name="图片 36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096128"/>
                        <a:ext cx="1440160" cy="1320146"/>
                      </a:xfrm>
                      <a:prstGeom prst="rect">
                        <a:avLst/>
                      </a:prstGeom>
                      <a:noFill/>
                    </p:spPr>
                  </p:pic>
                </p:oleObj>
              </mc:Fallback>
            </mc:AlternateContent>
          </a:graphicData>
        </a:graphic>
      </p:graphicFrame>
      <p:sp>
        <p:nvSpPr>
          <p:cNvPr id="14"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467544" y="3791132"/>
          <a:ext cx="4994150" cy="1235666"/>
        </p:xfrm>
        <a:graphic>
          <a:graphicData uri="http://schemas.openxmlformats.org/presentationml/2006/ole">
            <mc:AlternateContent xmlns:mc="http://schemas.openxmlformats.org/markup-compatibility/2006">
              <mc:Choice xmlns:v="urn:schemas-microsoft-com:vml" Requires="v">
                <p:oleObj spid="_x0000_s36331" r:id="rId7" imgW="3695700" imgH="914400" progId="Equation.DSMT4">
                  <p:embed/>
                </p:oleObj>
              </mc:Choice>
              <mc:Fallback>
                <p:oleObj r:id="rId7" imgW="3695700" imgH="914400" progId="Equation.DSMT4">
                  <p:embed/>
                  <p:pic>
                    <p:nvPicPr>
                      <p:cNvPr id="0" name="图片 360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4" y="3791132"/>
                        <a:ext cx="4994150" cy="1235666"/>
                      </a:xfrm>
                      <a:prstGeom prst="rect">
                        <a:avLst/>
                      </a:prstGeom>
                      <a:noFill/>
                    </p:spPr>
                  </p:pic>
                </p:oleObj>
              </mc:Fallback>
            </mc:AlternateContent>
          </a:graphicData>
        </a:graphic>
      </p:graphicFrame>
      <p:sp>
        <p:nvSpPr>
          <p:cNvPr id="1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1331640" y="5575657"/>
          <a:ext cx="1786150" cy="648072"/>
        </p:xfrm>
        <a:graphic>
          <a:graphicData uri="http://schemas.openxmlformats.org/presentationml/2006/ole">
            <mc:AlternateContent xmlns:mc="http://schemas.openxmlformats.org/markup-compatibility/2006">
              <mc:Choice xmlns:v="urn:schemas-microsoft-com:vml" Requires="v">
                <p:oleObj spid="_x0000_s36332" r:id="rId9" imgW="1078865" imgH="393700" progId="Equation.DSMT4">
                  <p:embed/>
                </p:oleObj>
              </mc:Choice>
              <mc:Fallback>
                <p:oleObj r:id="rId9" imgW="1078865" imgH="393700" progId="Equation.DSMT4">
                  <p:embed/>
                  <p:pic>
                    <p:nvPicPr>
                      <p:cNvPr id="0" name="图片 360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640" y="5575657"/>
                        <a:ext cx="1786150" cy="648072"/>
                      </a:xfrm>
                      <a:prstGeom prst="rect">
                        <a:avLst/>
                      </a:prstGeom>
                      <a:noFill/>
                    </p:spPr>
                  </p:pic>
                </p:oleObj>
              </mc:Fallback>
            </mc:AlternateContent>
          </a:graphicData>
        </a:graphic>
      </p:graphicFrame>
      <p:sp>
        <p:nvSpPr>
          <p:cNvPr id="18"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0" name="对象 19"/>
          <p:cNvGraphicFramePr>
            <a:graphicFrameLocks noChangeAspect="1"/>
          </p:cNvGraphicFramePr>
          <p:nvPr/>
        </p:nvGraphicFramePr>
        <p:xfrm>
          <a:off x="6034992" y="5517232"/>
          <a:ext cx="2065400" cy="576064"/>
        </p:xfrm>
        <a:graphic>
          <a:graphicData uri="http://schemas.openxmlformats.org/presentationml/2006/ole">
            <mc:AlternateContent xmlns:mc="http://schemas.openxmlformats.org/markup-compatibility/2006">
              <mc:Choice xmlns:v="urn:schemas-microsoft-com:vml" Requires="v">
                <p:oleObj spid="_x0000_s36333" r:id="rId11" imgW="1396365" imgH="393700" progId="Equation.DSMT4">
                  <p:embed/>
                </p:oleObj>
              </mc:Choice>
              <mc:Fallback>
                <p:oleObj r:id="rId11" imgW="1396365" imgH="393700" progId="Equation.DSMT4">
                  <p:embed/>
                  <p:pic>
                    <p:nvPicPr>
                      <p:cNvPr id="0" name="图片 360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4992" y="5517232"/>
                        <a:ext cx="2065400" cy="576064"/>
                      </a:xfrm>
                      <a:prstGeom prst="rect">
                        <a:avLst/>
                      </a:prstGeom>
                      <a:noFill/>
                    </p:spPr>
                  </p:pic>
                </p:oleObj>
              </mc:Fallback>
            </mc:AlternateContent>
          </a:graphicData>
        </a:graphic>
      </p:graphicFrame>
      <p:sp>
        <p:nvSpPr>
          <p:cNvPr id="28" name="矩形 27"/>
          <p:cNvSpPr/>
          <p:nvPr/>
        </p:nvSpPr>
        <p:spPr>
          <a:xfrm>
            <a:off x="324542" y="3417856"/>
            <a:ext cx="1192858" cy="507831"/>
          </a:xfrm>
          <a:prstGeom prst="rect">
            <a:avLst/>
          </a:prstGeom>
        </p:spPr>
        <p:txBody>
          <a:bodyPr wrap="square">
            <a:spAutoFit/>
          </a:bodyPr>
          <a:lstStyle/>
          <a:p>
            <a:pPr>
              <a:lnSpc>
                <a:spcPct val="150000"/>
              </a:lnSpc>
              <a:spcBef>
                <a:spcPts val="1200"/>
              </a:spcBef>
            </a:pPr>
            <a:r>
              <a:rPr lang="zh-CN" altLang="en-US" sz="1800" b="0">
                <a:solidFill>
                  <a:srgbClr val="006600"/>
                </a:solidFill>
                <a:effectLst/>
                <a:latin typeface="+mj-lt"/>
                <a:ea typeface="黑体" panose="02010609060101010101" pitchFamily="2" charset="-122"/>
              </a:rPr>
              <a:t>时间差：</a:t>
            </a:r>
            <a:endParaRPr lang="en-US" altLang="zh-CN" sz="1800" b="0">
              <a:solidFill>
                <a:srgbClr val="006600"/>
              </a:solidFill>
              <a:effectLst/>
              <a:latin typeface="+mj-lt"/>
              <a:ea typeface="黑体" panose="02010609060101010101" pitchFamily="2" charset="-122"/>
            </a:endParaRPr>
          </a:p>
        </p:txBody>
      </p:sp>
      <p:sp>
        <p:nvSpPr>
          <p:cNvPr id="29" name="矩形 28"/>
          <p:cNvSpPr/>
          <p:nvPr/>
        </p:nvSpPr>
        <p:spPr>
          <a:xfrm>
            <a:off x="257198" y="5640752"/>
            <a:ext cx="1192858" cy="507831"/>
          </a:xfrm>
          <a:prstGeom prst="rect">
            <a:avLst/>
          </a:prstGeom>
        </p:spPr>
        <p:txBody>
          <a:bodyPr wrap="square">
            <a:spAutoFit/>
          </a:bodyPr>
          <a:lstStyle/>
          <a:p>
            <a:pPr>
              <a:lnSpc>
                <a:spcPct val="150000"/>
              </a:lnSpc>
              <a:spcBef>
                <a:spcPts val="1200"/>
              </a:spcBef>
            </a:pPr>
            <a:r>
              <a:rPr lang="zh-CN" altLang="en-US" sz="1800" b="0">
                <a:solidFill>
                  <a:srgbClr val="006600"/>
                </a:solidFill>
                <a:effectLst/>
                <a:latin typeface="+mj-lt"/>
                <a:ea typeface="黑体" panose="02010609060101010101" pitchFamily="2" charset="-122"/>
              </a:rPr>
              <a:t>光程差：</a:t>
            </a:r>
            <a:endParaRPr lang="en-US" altLang="zh-CN" sz="1800" b="0">
              <a:solidFill>
                <a:srgbClr val="006600"/>
              </a:solidFill>
              <a:effectLst/>
              <a:latin typeface="+mj-lt"/>
              <a:ea typeface="黑体" panose="02010609060101010101" pitchFamily="2" charset="-122"/>
            </a:endParaRPr>
          </a:p>
        </p:txBody>
      </p:sp>
      <p:sp>
        <p:nvSpPr>
          <p:cNvPr id="30" name="矩形 29"/>
          <p:cNvSpPr/>
          <p:nvPr/>
        </p:nvSpPr>
        <p:spPr>
          <a:xfrm>
            <a:off x="4833100" y="5524818"/>
            <a:ext cx="1192858" cy="507831"/>
          </a:xfrm>
          <a:prstGeom prst="rect">
            <a:avLst/>
          </a:prstGeom>
        </p:spPr>
        <p:txBody>
          <a:bodyPr wrap="square">
            <a:spAutoFit/>
          </a:bodyPr>
          <a:lstStyle/>
          <a:p>
            <a:pPr>
              <a:lnSpc>
                <a:spcPct val="150000"/>
              </a:lnSpc>
              <a:spcBef>
                <a:spcPts val="1200"/>
              </a:spcBef>
            </a:pPr>
            <a:r>
              <a:rPr lang="zh-CN" altLang="en-US" sz="1800" b="0">
                <a:solidFill>
                  <a:srgbClr val="006600"/>
                </a:solidFill>
                <a:effectLst/>
                <a:latin typeface="+mj-lt"/>
                <a:ea typeface="黑体" panose="02010609060101010101" pitchFamily="2" charset="-122"/>
              </a:rPr>
              <a:t>相位差：</a:t>
            </a:r>
            <a:endParaRPr lang="en-US" altLang="zh-CN" sz="1800" b="0">
              <a:solidFill>
                <a:srgbClr val="006600"/>
              </a:solidFill>
              <a:effectLst/>
              <a:latin typeface="+mj-lt"/>
              <a:ea typeface="黑体" panose="02010609060101010101" pitchFamily="2" charset="-122"/>
            </a:endParaRPr>
          </a:p>
        </p:txBody>
      </p:sp>
      <p:sp>
        <p:nvSpPr>
          <p:cNvPr id="21" name="下箭头 20"/>
          <p:cNvSpPr/>
          <p:nvPr/>
        </p:nvSpPr>
        <p:spPr bwMode="auto">
          <a:xfrm>
            <a:off x="1763688" y="5013176"/>
            <a:ext cx="360040" cy="627576"/>
          </a:xfrm>
          <a:prstGeom prst="downArrow">
            <a:avLst/>
          </a:prstGeom>
          <a:solidFill>
            <a:srgbClr val="FF0000"/>
          </a:solidFill>
          <a:ln>
            <a:noFill/>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endParaRPr>
          </a:p>
        </p:txBody>
      </p:sp>
      <p:sp>
        <p:nvSpPr>
          <p:cNvPr id="32" name="下箭头 31"/>
          <p:cNvSpPr/>
          <p:nvPr/>
        </p:nvSpPr>
        <p:spPr bwMode="auto">
          <a:xfrm rot="16200000">
            <a:off x="3995936" y="5313484"/>
            <a:ext cx="360040" cy="1080120"/>
          </a:xfrm>
          <a:prstGeom prst="downArrow">
            <a:avLst/>
          </a:prstGeom>
          <a:solidFill>
            <a:srgbClr val="FF0000"/>
          </a:solidFill>
          <a:ln>
            <a:noFill/>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endParaRPr>
          </a:p>
        </p:txBody>
      </p:sp>
      <p:sp>
        <p:nvSpPr>
          <p:cNvPr id="31" name="Rectangle 4">
            <a:extLst>
              <a:ext uri="{FF2B5EF4-FFF2-40B4-BE49-F238E27FC236}">
                <a16:creationId xmlns:a16="http://schemas.microsoft.com/office/drawing/2014/main" xmlns="" id="{9C439BB8-B854-4FB5-9C34-3B385A6E291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6" name="灯片编号占位符 5">
            <a:extLst>
              <a:ext uri="{FF2B5EF4-FFF2-40B4-BE49-F238E27FC236}">
                <a16:creationId xmlns:a16="http://schemas.microsoft.com/office/drawing/2014/main" xmlns="" id="{BF70EB92-9581-4D57-B163-70B4EF8D36FF}"/>
              </a:ext>
            </a:extLst>
          </p:cNvPr>
          <p:cNvSpPr>
            <a:spLocks noGrp="1"/>
          </p:cNvSpPr>
          <p:nvPr>
            <p:ph type="sldNum" sz="quarter" idx="12"/>
          </p:nvPr>
        </p:nvSpPr>
        <p:spPr/>
        <p:txBody>
          <a:bodyPr/>
          <a:lstStyle/>
          <a:p>
            <a:fld id="{7347B80C-AA43-4929-B396-1C9CA25DAE9E}" type="slidenum">
              <a:rPr lang="en-US" altLang="zh-CN" smtClean="0"/>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6291EDF3-7649-446C-A20A-D0B520B7F19F}"/>
              </a:ext>
            </a:extLst>
          </p:cNvPr>
          <p:cNvSpPr>
            <a:spLocks noGrp="1"/>
          </p:cNvSpPr>
          <p:nvPr>
            <p:ph type="sldNum" sz="quarter" idx="12"/>
          </p:nvPr>
        </p:nvSpPr>
        <p:spPr/>
        <p:txBody>
          <a:bodyPr/>
          <a:lstStyle/>
          <a:p>
            <a:fld id="{7347B80C-AA43-4929-B396-1C9CA25DAE9E}" type="slidenum">
              <a:rPr lang="en-US" altLang="zh-CN" smtClean="0"/>
              <a:t>46</a:t>
            </a:fld>
            <a:endParaRPr lang="en-US" altLang="zh-CN"/>
          </a:p>
        </p:txBody>
      </p:sp>
      <p:sp>
        <p:nvSpPr>
          <p:cNvPr id="3" name="矩形 2">
            <a:extLst>
              <a:ext uri="{FF2B5EF4-FFF2-40B4-BE49-F238E27FC236}">
                <a16:creationId xmlns:a16="http://schemas.microsoft.com/office/drawing/2014/main" xmlns="" id="{013F5B2C-6C55-4394-8333-8A1103C626E5}"/>
              </a:ext>
            </a:extLst>
          </p:cNvPr>
          <p:cNvSpPr/>
          <p:nvPr/>
        </p:nvSpPr>
        <p:spPr>
          <a:xfrm>
            <a:off x="161764" y="1988840"/>
            <a:ext cx="8820472" cy="3108543"/>
          </a:xfrm>
          <a:prstGeom prst="rect">
            <a:avLst/>
          </a:prstGeom>
        </p:spPr>
        <p:txBody>
          <a:bodyPr wrap="square">
            <a:spAutoFit/>
          </a:bodyPr>
          <a:lstStyle/>
          <a:p>
            <a:r>
              <a:rPr lang="zh-CN" altLang="en-US" b="0" dirty="0">
                <a:solidFill>
                  <a:srgbClr val="333333"/>
                </a:solidFill>
                <a:effectLst/>
                <a:latin typeface="Microsoft Yahei" panose="020B0503020204020204" pitchFamily="34" charset="-122"/>
                <a:ea typeface="Microsoft Yahei" panose="020B0503020204020204" pitchFamily="34" charset="-122"/>
              </a:rPr>
              <a:t>      光具有波粒二象性：它既是粒子也是波，处于波与粒子的叠加态。是否存在一种控制手段，让单个光子按照我们的需要，仅表现为粒子，或者仅表现为波？</a:t>
            </a:r>
            <a:endParaRPr lang="en-US" altLang="zh-CN" b="0" dirty="0">
              <a:solidFill>
                <a:srgbClr val="333333"/>
              </a:solidFill>
              <a:effectLst/>
              <a:latin typeface="Microsoft Yahei" panose="020B0503020204020204" pitchFamily="34" charset="-122"/>
              <a:ea typeface="Microsoft Yahei" panose="020B0503020204020204" pitchFamily="34" charset="-122"/>
            </a:endParaRPr>
          </a:p>
          <a:p>
            <a:r>
              <a:rPr lang="en-US" altLang="zh-CN" b="0" dirty="0">
                <a:solidFill>
                  <a:srgbClr val="333333"/>
                </a:solidFill>
                <a:effectLst/>
                <a:latin typeface="Microsoft Yahei" panose="020B0503020204020204" pitchFamily="34" charset="-122"/>
                <a:ea typeface="Microsoft Yahei" panose="020B0503020204020204" pitchFamily="34" charset="-122"/>
              </a:rPr>
              <a:t>     </a:t>
            </a:r>
            <a:r>
              <a:rPr lang="zh-CN" altLang="en-US" b="0" dirty="0">
                <a:solidFill>
                  <a:srgbClr val="333333"/>
                </a:solidFill>
                <a:effectLst/>
                <a:latin typeface="Microsoft Yahei" panose="020B0503020204020204" pitchFamily="34" charset="-122"/>
                <a:ea typeface="Microsoft Yahei" panose="020B0503020204020204" pitchFamily="34" charset="-122"/>
              </a:rPr>
              <a:t>物理学家惠勒曾提出延迟选择实验：外部观测者通过操控光学元件，决定单个光子表现出波动性或粒子性，如果在光子进入实验装置后再“延迟”选择，会发现这个选择“改变”了光子的性质。</a:t>
            </a:r>
            <a:endParaRPr lang="zh-CN" altLang="en-US" dirty="0"/>
          </a:p>
        </p:txBody>
      </p:sp>
      <p:sp>
        <p:nvSpPr>
          <p:cNvPr id="5" name="矩形 4">
            <a:extLst>
              <a:ext uri="{FF2B5EF4-FFF2-40B4-BE49-F238E27FC236}">
                <a16:creationId xmlns:a16="http://schemas.microsoft.com/office/drawing/2014/main" xmlns="" id="{C5E573BE-6C62-4937-88DB-311CF487197B}"/>
              </a:ext>
            </a:extLst>
          </p:cNvPr>
          <p:cNvSpPr/>
          <p:nvPr/>
        </p:nvSpPr>
        <p:spPr>
          <a:xfrm>
            <a:off x="1547292" y="837823"/>
            <a:ext cx="5958408" cy="523220"/>
          </a:xfrm>
          <a:prstGeom prst="rect">
            <a:avLst/>
          </a:prstGeom>
        </p:spPr>
        <p:txBody>
          <a:bodyPr wrap="square">
            <a:spAutoFit/>
          </a:bodyPr>
          <a:lstStyle/>
          <a:p>
            <a:r>
              <a:rPr lang="zh-CN" altLang="en-US" dirty="0">
                <a:solidFill>
                  <a:srgbClr val="000000"/>
                </a:solidFill>
                <a:effectLst/>
                <a:latin typeface="Microsoft Yahei" panose="020B0503020204020204" pitchFamily="34" charset="-122"/>
                <a:ea typeface="Microsoft Yahei" panose="020B0503020204020204" pitchFamily="34" charset="-122"/>
              </a:rPr>
              <a:t>光的波粒二象性可控量子叠加</a:t>
            </a:r>
            <a:endParaRPr lang="zh-CN" altLang="en-US" dirty="0"/>
          </a:p>
        </p:txBody>
      </p:sp>
    </p:spTree>
    <p:extLst>
      <p:ext uri="{BB962C8B-B14F-4D97-AF65-F5344CB8AC3E}">
        <p14:creationId xmlns:p14="http://schemas.microsoft.com/office/powerpoint/2010/main" val="1518707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836D3305-78A2-4FE8-93C4-E123EAA69788}"/>
              </a:ext>
            </a:extLst>
          </p:cNvPr>
          <p:cNvSpPr>
            <a:spLocks noGrp="1"/>
          </p:cNvSpPr>
          <p:nvPr>
            <p:ph type="sldNum" sz="quarter" idx="12"/>
          </p:nvPr>
        </p:nvSpPr>
        <p:spPr/>
        <p:txBody>
          <a:bodyPr/>
          <a:lstStyle/>
          <a:p>
            <a:fld id="{7347B80C-AA43-4929-B396-1C9CA25DAE9E}" type="slidenum">
              <a:rPr lang="en-US" altLang="zh-CN" smtClean="0"/>
              <a:t>47</a:t>
            </a:fld>
            <a:endParaRPr lang="en-US" altLang="zh-CN"/>
          </a:p>
        </p:txBody>
      </p:sp>
      <p:pic>
        <p:nvPicPr>
          <p:cNvPr id="4" name="图片 3" descr="图片包含 天空, 物体&#10;&#10;描述已自动生成">
            <a:extLst>
              <a:ext uri="{FF2B5EF4-FFF2-40B4-BE49-F238E27FC236}">
                <a16:creationId xmlns:a16="http://schemas.microsoft.com/office/drawing/2014/main" xmlns="" id="{AA24AD48-DEF3-4719-BA3B-41761E82E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548680"/>
            <a:ext cx="6985000" cy="3365500"/>
          </a:xfrm>
          <a:prstGeom prst="rect">
            <a:avLst/>
          </a:prstGeom>
        </p:spPr>
      </p:pic>
      <p:sp>
        <p:nvSpPr>
          <p:cNvPr id="5" name="文本框 4">
            <a:extLst>
              <a:ext uri="{FF2B5EF4-FFF2-40B4-BE49-F238E27FC236}">
                <a16:creationId xmlns:a16="http://schemas.microsoft.com/office/drawing/2014/main" xmlns="" id="{2AA96ED4-70B2-460E-B690-CDF442D95375}"/>
              </a:ext>
            </a:extLst>
          </p:cNvPr>
          <p:cNvSpPr txBox="1"/>
          <p:nvPr/>
        </p:nvSpPr>
        <p:spPr>
          <a:xfrm>
            <a:off x="2627784" y="4077072"/>
            <a:ext cx="3416320" cy="523220"/>
          </a:xfrm>
          <a:prstGeom prst="rect">
            <a:avLst/>
          </a:prstGeom>
          <a:noFill/>
        </p:spPr>
        <p:txBody>
          <a:bodyPr wrap="none" rtlCol="0">
            <a:spAutoFit/>
          </a:bodyPr>
          <a:lstStyle/>
          <a:p>
            <a:r>
              <a:rPr lang="zh-CN" altLang="en-US" dirty="0"/>
              <a:t>惠勒延迟试验示意图</a:t>
            </a:r>
          </a:p>
        </p:txBody>
      </p:sp>
    </p:spTree>
    <p:extLst>
      <p:ext uri="{BB962C8B-B14F-4D97-AF65-F5344CB8AC3E}">
        <p14:creationId xmlns:p14="http://schemas.microsoft.com/office/powerpoint/2010/main" val="2143529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05CA8F0F-67DF-42E0-B7A3-97DFF3B89792}"/>
              </a:ext>
            </a:extLst>
          </p:cNvPr>
          <p:cNvSpPr>
            <a:spLocks noGrp="1"/>
          </p:cNvSpPr>
          <p:nvPr>
            <p:ph type="sldNum" sz="quarter" idx="12"/>
          </p:nvPr>
        </p:nvSpPr>
        <p:spPr/>
        <p:txBody>
          <a:bodyPr/>
          <a:lstStyle/>
          <a:p>
            <a:fld id="{7347B80C-AA43-4929-B396-1C9CA25DAE9E}" type="slidenum">
              <a:rPr lang="en-US" altLang="zh-CN" smtClean="0"/>
              <a:t>48</a:t>
            </a:fld>
            <a:endParaRPr lang="en-US" altLang="zh-CN"/>
          </a:p>
        </p:txBody>
      </p:sp>
      <p:pic>
        <p:nvPicPr>
          <p:cNvPr id="4" name="图片 3">
            <a:extLst>
              <a:ext uri="{FF2B5EF4-FFF2-40B4-BE49-F238E27FC236}">
                <a16:creationId xmlns:a16="http://schemas.microsoft.com/office/drawing/2014/main" xmlns="" id="{69FC8BFC-9359-44E1-A3E7-994E97E9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124744"/>
            <a:ext cx="5048250" cy="3362325"/>
          </a:xfrm>
          <a:prstGeom prst="rect">
            <a:avLst/>
          </a:prstGeom>
        </p:spPr>
      </p:pic>
      <p:sp>
        <p:nvSpPr>
          <p:cNvPr id="5" name="矩形 4">
            <a:extLst>
              <a:ext uri="{FF2B5EF4-FFF2-40B4-BE49-F238E27FC236}">
                <a16:creationId xmlns:a16="http://schemas.microsoft.com/office/drawing/2014/main" xmlns="" id="{4C8A2D24-1CD1-4478-9A30-8114FD4CD203}"/>
              </a:ext>
            </a:extLst>
          </p:cNvPr>
          <p:cNvSpPr/>
          <p:nvPr/>
        </p:nvSpPr>
        <p:spPr>
          <a:xfrm>
            <a:off x="287524" y="4607783"/>
            <a:ext cx="8568952" cy="2246769"/>
          </a:xfrm>
          <a:prstGeom prst="rect">
            <a:avLst/>
          </a:prstGeom>
        </p:spPr>
        <p:txBody>
          <a:bodyPr wrap="square">
            <a:spAutoFit/>
          </a:bodyPr>
          <a:lstStyle/>
          <a:p>
            <a:r>
              <a:rPr lang="zh-CN" altLang="en-US" b="0" dirty="0">
                <a:solidFill>
                  <a:srgbClr val="191919"/>
                </a:solidFill>
                <a:effectLst/>
                <a:latin typeface="PingFang SC"/>
              </a:rPr>
              <a:t>南大研究人员在两个相距</a:t>
            </a:r>
            <a:r>
              <a:rPr lang="en-US" altLang="zh-CN" b="0" dirty="0">
                <a:solidFill>
                  <a:srgbClr val="191919"/>
                </a:solidFill>
                <a:effectLst/>
                <a:latin typeface="PingFang SC"/>
              </a:rPr>
              <a:t>141</a:t>
            </a:r>
            <a:r>
              <a:rPr lang="zh-CN" altLang="en-US" b="0" dirty="0">
                <a:solidFill>
                  <a:srgbClr val="191919"/>
                </a:solidFill>
                <a:effectLst/>
                <a:latin typeface="PingFang SC"/>
              </a:rPr>
              <a:t>米（</a:t>
            </a:r>
            <a:r>
              <a:rPr lang="zh-CN" altLang="en-US" b="0" dirty="0">
                <a:solidFill>
                  <a:srgbClr val="FF0000"/>
                </a:solidFill>
                <a:effectLst/>
                <a:latin typeface="PingFang SC"/>
              </a:rPr>
              <a:t>保证两个不同光子彼此间没有相干的可能性</a:t>
            </a:r>
            <a:r>
              <a:rPr lang="zh-CN" altLang="en-US" b="0" dirty="0">
                <a:solidFill>
                  <a:srgbClr val="191919"/>
                </a:solidFill>
                <a:effectLst/>
                <a:latin typeface="PingFang SC"/>
              </a:rPr>
              <a:t>）的光学设备实验中，证明光不仅处于波态或粒子态，还可以处于这两种状态的量子叠加态，</a:t>
            </a:r>
            <a:r>
              <a:rPr lang="zh-CN" altLang="en-US" b="0" dirty="0">
                <a:solidFill>
                  <a:srgbClr val="FF0000"/>
                </a:solidFill>
                <a:effectLst/>
                <a:latin typeface="PingFang SC"/>
              </a:rPr>
              <a:t>而且量子波粒叠加的性质是可以调整的。</a:t>
            </a:r>
            <a:r>
              <a:rPr lang="en-US" altLang="zh-CN" b="0" dirty="0">
                <a:solidFill>
                  <a:schemeClr val="tx1"/>
                </a:solidFill>
                <a:effectLst/>
                <a:latin typeface="PingFang SC"/>
              </a:rPr>
              <a:t>(</a:t>
            </a:r>
            <a:r>
              <a:rPr lang="en-US" altLang="zh-CN" b="0" dirty="0">
                <a:solidFill>
                  <a:schemeClr val="tx1"/>
                </a:solidFill>
                <a:effectLst/>
              </a:rPr>
              <a:t>《</a:t>
            </a:r>
            <a:r>
              <a:rPr lang="zh-CN" altLang="en-US" b="0" dirty="0">
                <a:solidFill>
                  <a:schemeClr val="tx1"/>
                </a:solidFill>
                <a:effectLst/>
              </a:rPr>
              <a:t>自然</a:t>
            </a:r>
            <a:r>
              <a:rPr lang="en-US" altLang="zh-CN" b="0" dirty="0">
                <a:solidFill>
                  <a:schemeClr val="tx1"/>
                </a:solidFill>
                <a:effectLst/>
              </a:rPr>
              <a:t>-</a:t>
            </a:r>
            <a:r>
              <a:rPr lang="zh-CN" altLang="en-US" b="0" dirty="0">
                <a:solidFill>
                  <a:schemeClr val="tx1"/>
                </a:solidFill>
                <a:effectLst/>
              </a:rPr>
              <a:t>光子学（</a:t>
            </a:r>
            <a:r>
              <a:rPr lang="en-US" altLang="zh-CN" b="0" dirty="0">
                <a:solidFill>
                  <a:schemeClr val="tx1"/>
                </a:solidFill>
                <a:effectLst/>
              </a:rPr>
              <a:t>Nature Photonics</a:t>
            </a:r>
            <a:r>
              <a:rPr lang="zh-CN" altLang="en-US" b="0" dirty="0">
                <a:solidFill>
                  <a:schemeClr val="tx1"/>
                </a:solidFill>
                <a:effectLst/>
              </a:rPr>
              <a:t>）</a:t>
            </a:r>
            <a:r>
              <a:rPr lang="en-US" altLang="zh-CN" b="0" dirty="0">
                <a:solidFill>
                  <a:schemeClr val="tx1"/>
                </a:solidFill>
                <a:effectLst/>
              </a:rPr>
              <a:t>》, 2019.9</a:t>
            </a:r>
            <a:r>
              <a:rPr lang="en-US" altLang="zh-CN" b="0" dirty="0">
                <a:solidFill>
                  <a:schemeClr val="tx1"/>
                </a:solidFill>
                <a:effectLst/>
                <a:latin typeface="PingFang SC"/>
              </a:rPr>
              <a:t>)</a:t>
            </a:r>
            <a:endParaRPr lang="zh-CN" altLang="en-US" dirty="0">
              <a:solidFill>
                <a:schemeClr val="tx1"/>
              </a:solidFill>
            </a:endParaRPr>
          </a:p>
        </p:txBody>
      </p:sp>
      <p:sp>
        <p:nvSpPr>
          <p:cNvPr id="7" name="矩形 6">
            <a:extLst>
              <a:ext uri="{FF2B5EF4-FFF2-40B4-BE49-F238E27FC236}">
                <a16:creationId xmlns:a16="http://schemas.microsoft.com/office/drawing/2014/main" xmlns="" id="{E3F38CC6-1E4E-4CC2-9D05-D64F3CDACAE6}"/>
              </a:ext>
            </a:extLst>
          </p:cNvPr>
          <p:cNvSpPr/>
          <p:nvPr/>
        </p:nvSpPr>
        <p:spPr>
          <a:xfrm>
            <a:off x="1691680" y="263278"/>
            <a:ext cx="5958408" cy="523220"/>
          </a:xfrm>
          <a:prstGeom prst="rect">
            <a:avLst/>
          </a:prstGeom>
        </p:spPr>
        <p:txBody>
          <a:bodyPr wrap="square">
            <a:spAutoFit/>
          </a:bodyPr>
          <a:lstStyle/>
          <a:p>
            <a:r>
              <a:rPr lang="zh-CN" altLang="en-US" dirty="0">
                <a:solidFill>
                  <a:srgbClr val="000000"/>
                </a:solidFill>
                <a:effectLst/>
                <a:latin typeface="Microsoft Yahei" panose="020B0503020204020204" pitchFamily="34" charset="-122"/>
                <a:ea typeface="Microsoft Yahei" panose="020B0503020204020204" pitchFamily="34" charset="-122"/>
              </a:rPr>
              <a:t>光的波粒二象性可控量子叠加</a:t>
            </a:r>
            <a:endParaRPr lang="zh-CN" altLang="en-US" dirty="0"/>
          </a:p>
        </p:txBody>
      </p:sp>
    </p:spTree>
    <p:extLst>
      <p:ext uri="{BB962C8B-B14F-4D97-AF65-F5344CB8AC3E}">
        <p14:creationId xmlns:p14="http://schemas.microsoft.com/office/powerpoint/2010/main" val="998423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陀螺仪</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陀螺仪的特点</a:t>
            </a:r>
            <a:endParaRPr lang="en-US" altLang="zh-CN" sz="2000" b="0" i="1">
              <a:effectLst/>
              <a:latin typeface="+mj-lt"/>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8" name="矩形 17"/>
          <p:cNvSpPr/>
          <p:nvPr/>
        </p:nvSpPr>
        <p:spPr>
          <a:xfrm>
            <a:off x="674679" y="1772816"/>
            <a:ext cx="7488832" cy="1077218"/>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测量角速度，积分可求得旋转角度，但存在累积误差；</a:t>
            </a:r>
            <a:endParaRPr lang="en-US" altLang="zh-CN" sz="1800" b="0">
              <a:solidFill>
                <a:srgbClr val="006600"/>
              </a:solidFill>
              <a:effectLst/>
              <a:latin typeface="+mj-lt"/>
              <a:ea typeface="黑体" panose="02010609060101010101" pitchFamily="2" charset="-122"/>
            </a:endParaRPr>
          </a:p>
          <a:p>
            <a:pPr marL="285750" indent="-285750">
              <a:lnSpc>
                <a:spcPct val="150000"/>
              </a:lnSpc>
              <a:spcBef>
                <a:spcPts val="1200"/>
              </a:spcBef>
              <a:buFont typeface="Wingdings" panose="05000000000000000000" pitchFamily="2" charset="2"/>
              <a:buChar char="n"/>
            </a:pPr>
            <a:r>
              <a:rPr lang="zh-CN" altLang="en-US" sz="1800" b="0">
                <a:solidFill>
                  <a:srgbClr val="006600"/>
                </a:solidFill>
                <a:effectLst/>
                <a:latin typeface="+mj-lt"/>
                <a:ea typeface="黑体" panose="02010609060101010101" pitchFamily="2" charset="-122"/>
              </a:rPr>
              <a:t>存在漂移现象。</a:t>
            </a:r>
            <a:endParaRPr lang="en-US" altLang="zh-CN" sz="1800" b="0">
              <a:solidFill>
                <a:srgbClr val="006600"/>
              </a:solidFill>
              <a:effectLst/>
              <a:latin typeface="+mj-lt"/>
              <a:ea typeface="黑体" panose="02010609060101010101" pitchFamily="2" charset="-122"/>
            </a:endParaRPr>
          </a:p>
        </p:txBody>
      </p:sp>
      <p:sp>
        <p:nvSpPr>
          <p:cNvPr id="12" name="Rectangle 4">
            <a:extLst>
              <a:ext uri="{FF2B5EF4-FFF2-40B4-BE49-F238E27FC236}">
                <a16:creationId xmlns:a16="http://schemas.microsoft.com/office/drawing/2014/main" xmlns="" id="{B27837AB-A56F-41FE-89E7-EB2A044726E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BD6843F9-CD3A-407F-840D-AC99261F09FB}"/>
              </a:ext>
            </a:extLst>
          </p:cNvPr>
          <p:cNvSpPr>
            <a:spLocks noGrp="1"/>
          </p:cNvSpPr>
          <p:nvPr>
            <p:ph type="sldNum" sz="quarter" idx="12"/>
          </p:nvPr>
        </p:nvSpPr>
        <p:spPr/>
        <p:txBody>
          <a:bodyPr/>
          <a:lstStyle/>
          <a:p>
            <a:fld id="{7347B80C-AA43-4929-B396-1C9CA25DAE9E}" type="slidenum">
              <a:rPr lang="en-US" altLang="zh-CN" smtClean="0"/>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xmlns="" id="{793ABC18-886C-42A4-B57E-9BCD971683F6}"/>
              </a:ext>
            </a:extLst>
          </p:cNvPr>
          <p:cNvSpPr>
            <a:spLocks noGrp="1" noChangeArrowheads="1"/>
          </p:cNvSpPr>
          <p:nvPr>
            <p:ph type="title"/>
          </p:nvPr>
        </p:nvSpPr>
        <p:spPr/>
        <p:txBody>
          <a:bodyPr/>
          <a:lstStyle/>
          <a:p>
            <a:pPr eaLnBrk="1" hangingPunct="1"/>
            <a:r>
              <a:rPr lang="zh-CN" altLang="en-US" b="1" dirty="0">
                <a:solidFill>
                  <a:schemeClr val="tx1"/>
                </a:solidFill>
                <a:latin typeface="隶书" panose="02010509060101010101" pitchFamily="49" charset="-122"/>
              </a:rPr>
              <a:t>传感器的定义</a:t>
            </a:r>
            <a:br>
              <a:rPr lang="zh-CN" altLang="en-US" b="1" dirty="0">
                <a:solidFill>
                  <a:schemeClr val="tx1"/>
                </a:solidFill>
                <a:latin typeface="隶书" panose="02010509060101010101" pitchFamily="49" charset="-122"/>
              </a:rPr>
            </a:br>
            <a:r>
              <a:rPr lang="zh-CN" altLang="en-US" b="1" dirty="0">
                <a:solidFill>
                  <a:schemeClr val="tx1"/>
                </a:solidFill>
                <a:latin typeface="隶书" panose="02010509060101010101" pitchFamily="49" charset="-122"/>
              </a:rPr>
              <a:t> </a:t>
            </a:r>
            <a:endParaRPr lang="zh-CN" altLang="en-US" sz="3600" dirty="0">
              <a:solidFill>
                <a:schemeClr val="tx1"/>
              </a:solidFill>
              <a:latin typeface="隶书" panose="02010509060101010101" pitchFamily="49" charset="-122"/>
            </a:endParaRPr>
          </a:p>
        </p:txBody>
      </p:sp>
      <p:sp>
        <p:nvSpPr>
          <p:cNvPr id="334851" name="Rectangle 3">
            <a:extLst>
              <a:ext uri="{FF2B5EF4-FFF2-40B4-BE49-F238E27FC236}">
                <a16:creationId xmlns:a16="http://schemas.microsoft.com/office/drawing/2014/main" xmlns="" id="{58CC3D1D-4872-4DEF-A7ED-8668B1DF6830}"/>
              </a:ext>
            </a:extLst>
          </p:cNvPr>
          <p:cNvSpPr>
            <a:spLocks noGrp="1" noChangeArrowheads="1"/>
          </p:cNvSpPr>
          <p:nvPr>
            <p:ph type="body" idx="1"/>
          </p:nvPr>
        </p:nvSpPr>
        <p:spPr>
          <a:xfrm>
            <a:off x="899592" y="1628800"/>
            <a:ext cx="7696200" cy="4611960"/>
          </a:xfrm>
        </p:spPr>
        <p:txBody>
          <a:bodyPr/>
          <a:lstStyle/>
          <a:p>
            <a:pPr eaLnBrk="1" hangingPunct="1"/>
            <a:r>
              <a:rPr lang="zh-CN" altLang="en-US" sz="2400" b="1" dirty="0">
                <a:solidFill>
                  <a:schemeClr val="tx1"/>
                </a:solidFill>
                <a:latin typeface="楷体_GB2312" pitchFamily="49" charset="-122"/>
                <a:ea typeface="楷体_GB2312" pitchFamily="49" charset="-122"/>
              </a:rPr>
              <a:t>传感器</a:t>
            </a:r>
            <a:r>
              <a:rPr lang="zh-CN" altLang="en-US" sz="2400" dirty="0">
                <a:solidFill>
                  <a:schemeClr val="tx1"/>
                </a:solidFill>
                <a:latin typeface="楷体_GB2312" pitchFamily="49" charset="-122"/>
                <a:ea typeface="楷体_GB2312" pitchFamily="49" charset="-122"/>
              </a:rPr>
              <a:t>（</a:t>
            </a:r>
            <a:r>
              <a:rPr lang="en-US" altLang="zh-CN" sz="2400" dirty="0">
                <a:latin typeface="楷体_GB2312" pitchFamily="49" charset="-122"/>
                <a:ea typeface="楷体_GB2312" pitchFamily="49" charset="-122"/>
              </a:rPr>
              <a:t>GB7665-87，</a:t>
            </a:r>
            <a:r>
              <a:rPr lang="en-US" altLang="zh-CN" sz="2400" dirty="0">
                <a:solidFill>
                  <a:schemeClr val="tx1"/>
                </a:solidFill>
                <a:latin typeface="楷体_GB2312" pitchFamily="49" charset="-122"/>
                <a:ea typeface="楷体_GB2312" pitchFamily="49" charset="-122"/>
              </a:rPr>
              <a:t>Transducer／Sensor）</a:t>
            </a:r>
          </a:p>
          <a:p>
            <a:pPr eaLnBrk="1" hangingPunct="1">
              <a:buFont typeface="Wingdings" panose="05000000000000000000" pitchFamily="2" charset="2"/>
              <a:buNone/>
            </a:pPr>
            <a:r>
              <a:rPr lang="en-US" altLang="zh-CN" sz="2400" dirty="0">
                <a:solidFill>
                  <a:schemeClr val="tx1"/>
                </a:solidFill>
                <a:latin typeface="楷体_GB2312" pitchFamily="49" charset="-122"/>
                <a:ea typeface="楷体_GB2312" pitchFamily="49" charset="-122"/>
              </a:rPr>
              <a:t>　　　</a:t>
            </a:r>
            <a:r>
              <a:rPr lang="zh-CN" altLang="en-US" sz="2400" dirty="0">
                <a:solidFill>
                  <a:schemeClr val="tx1"/>
                </a:solidFill>
                <a:latin typeface="楷体_GB2312" pitchFamily="49" charset="-122"/>
                <a:ea typeface="楷体_GB2312" pitchFamily="49" charset="-122"/>
              </a:rPr>
              <a:t>能感受规定的被测量并按一定规律转换成可用信号输出的器件或装置，通常由敏感元件和转换元件组成。</a:t>
            </a:r>
            <a:endParaRPr lang="en-US" altLang="zh-CN" sz="2400" dirty="0">
              <a:solidFill>
                <a:schemeClr val="tx1"/>
              </a:solidFill>
              <a:latin typeface="楷体_GB2312" pitchFamily="49" charset="-122"/>
              <a:ea typeface="楷体_GB2312" pitchFamily="49" charset="-122"/>
            </a:endParaRPr>
          </a:p>
          <a:p>
            <a:pPr eaLnBrk="1" hangingPunct="1"/>
            <a:r>
              <a:rPr lang="zh-CN" altLang="en-US" sz="2400" b="1" dirty="0">
                <a:latin typeface="楷体_GB2312" pitchFamily="49" charset="-122"/>
                <a:ea typeface="楷体_GB2312" pitchFamily="49" charset="-122"/>
              </a:rPr>
              <a:t>敏感元件</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Sensing element）</a:t>
            </a:r>
          </a:p>
          <a:p>
            <a:pPr eaLnBrk="1" hangingPunct="1">
              <a:buFont typeface="Wingdings" panose="05000000000000000000" pitchFamily="2" charset="2"/>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直接感受或响应被测量的部分。有时也将敏感元件称为传感器。</a:t>
            </a:r>
          </a:p>
          <a:p>
            <a:pPr eaLnBrk="1" hangingPunct="1"/>
            <a:r>
              <a:rPr lang="zh-CN" altLang="en-US" sz="2400" b="1" dirty="0">
                <a:latin typeface="楷体_GB2312" pitchFamily="49" charset="-122"/>
                <a:ea typeface="楷体_GB2312" pitchFamily="49" charset="-122"/>
              </a:rPr>
              <a:t>转换元件</a:t>
            </a:r>
            <a:r>
              <a:rPr lang="zh-CN" altLang="en-US" sz="2400" dirty="0">
                <a:latin typeface="楷体_GB2312" pitchFamily="49" charset="-122"/>
                <a:ea typeface="楷体_GB2312" pitchFamily="49" charset="-122"/>
              </a:rPr>
              <a:t>（</a:t>
            </a:r>
            <a:r>
              <a:rPr lang="en-US" altLang="zh-CN" sz="2400" dirty="0">
                <a:latin typeface="楷体_GB2312" pitchFamily="49" charset="-122"/>
                <a:ea typeface="楷体_GB2312" pitchFamily="49" charset="-122"/>
              </a:rPr>
              <a:t>Transduction element）</a:t>
            </a:r>
          </a:p>
          <a:p>
            <a:pPr eaLnBrk="1" hangingPunct="1">
              <a:buFont typeface="Wingdings" panose="05000000000000000000" pitchFamily="2" charset="2"/>
              <a:buNone/>
            </a:pP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能将敏感元件感受或响应的被测量转换成适于传输或测量的电信号部分。</a:t>
            </a:r>
          </a:p>
          <a:p>
            <a:pPr eaLnBrk="1" hangingPunct="1">
              <a:buFont typeface="Wingdings" panose="05000000000000000000" pitchFamily="2" charset="2"/>
              <a:buNone/>
            </a:pPr>
            <a:endParaRPr lang="zh-CN" altLang="en-US" sz="2400" dirty="0">
              <a:solidFill>
                <a:schemeClr val="tx1"/>
              </a:solidFill>
              <a:latin typeface="楷体_GB2312" pitchFamily="49" charset="-122"/>
              <a:ea typeface="楷体_GB2312" pitchFamily="49" charset="-122"/>
            </a:endParaRPr>
          </a:p>
          <a:p>
            <a:pPr eaLnBrk="1" hangingPunct="1">
              <a:buFont typeface="Wingdings" panose="05000000000000000000" pitchFamily="2" charset="2"/>
              <a:buNone/>
            </a:pPr>
            <a:endParaRPr lang="zh-CN" altLang="en-US" sz="2800" dirty="0">
              <a:solidFill>
                <a:schemeClr val="tx1"/>
              </a:solidFill>
              <a:latin typeface="隶书" panose="02010509060101010101" pitchFamily="49" charset="-122"/>
            </a:endParaRPr>
          </a:p>
        </p:txBody>
      </p:sp>
      <p:sp>
        <p:nvSpPr>
          <p:cNvPr id="5" name="Rectangle 4">
            <a:extLst>
              <a:ext uri="{FF2B5EF4-FFF2-40B4-BE49-F238E27FC236}">
                <a16:creationId xmlns:a16="http://schemas.microsoft.com/office/drawing/2014/main" xmlns="" id="{426D8050-9FA6-4DBA-883A-2C311A27035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7ADB156B-50E1-4592-84A8-10C13FC5DA70}"/>
              </a:ext>
            </a:extLst>
          </p:cNvPr>
          <p:cNvSpPr>
            <a:spLocks noGrp="1"/>
          </p:cNvSpPr>
          <p:nvPr>
            <p:ph type="sldNum" sz="quarter" idx="12"/>
          </p:nvPr>
        </p:nvSpPr>
        <p:spPr/>
        <p:txBody>
          <a:bodyPr/>
          <a:lstStyle/>
          <a:p>
            <a:fld id="{8AE93FD2-D0EA-4F29-A3A1-DB8C290D14E3}" type="slidenum">
              <a:rPr lang="en-US" altLang="zh-CN" smtClean="0"/>
              <a:t>5</a:t>
            </a:fld>
            <a:endParaRPr lang="en-US" altLang="zh-CN"/>
          </a:p>
        </p:txBody>
      </p:sp>
    </p:spTree>
    <p:extLst>
      <p:ext uri="{BB962C8B-B14F-4D97-AF65-F5344CB8AC3E}">
        <p14:creationId xmlns:p14="http://schemas.microsoft.com/office/powerpoint/2010/main" val="240696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地磁传感器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1" y="836613"/>
            <a:ext cx="8636421" cy="1015663"/>
          </a:xfrm>
          <a:prstGeom prst="rect">
            <a:avLst/>
          </a:prstGeom>
        </p:spPr>
        <p:txBody>
          <a:bodyPr wrap="square">
            <a:spAutoFit/>
          </a:bodyPr>
          <a:lstStyle/>
          <a:p>
            <a:pPr>
              <a:lnSpc>
                <a:spcPct val="150000"/>
              </a:lnSpc>
              <a:spcBef>
                <a:spcPts val="1200"/>
              </a:spcBef>
            </a:pPr>
            <a:r>
              <a:rPr lang="en-US" altLang="zh-CN" sz="2000">
                <a:effectLst/>
                <a:latin typeface="华文中宋" panose="02010600040101010101" pitchFamily="2" charset="-122"/>
                <a:ea typeface="华文中宋" panose="02010600040101010101" pitchFamily="2" charset="-122"/>
              </a:rPr>
              <a:t>      </a:t>
            </a:r>
            <a:r>
              <a:rPr lang="zh-CN" altLang="en-US" sz="2000">
                <a:effectLst/>
                <a:latin typeface="华文中宋" panose="02010600040101010101" pitchFamily="2" charset="-122"/>
                <a:ea typeface="华文中宋" panose="02010600040101010101" pitchFamily="2" charset="-122"/>
              </a:rPr>
              <a:t>地磁传感器（磁罗盘）：</a:t>
            </a:r>
            <a:r>
              <a:rPr lang="zh-CN" altLang="zh-CN" sz="2000" b="0">
                <a:solidFill>
                  <a:srgbClr val="006600"/>
                </a:solidFill>
                <a:effectLst/>
                <a:latin typeface="华文中宋" panose="02010600040101010101" pitchFamily="2" charset="-122"/>
                <a:ea typeface="华文中宋" panose="02010600040101010101" pitchFamily="2" charset="-122"/>
              </a:rPr>
              <a:t>基于磁场理论的</a:t>
            </a:r>
            <a:r>
              <a:rPr lang="zh-CN" altLang="zh-CN" sz="2000" b="0">
                <a:solidFill>
                  <a:srgbClr val="FF0000"/>
                </a:solidFill>
                <a:effectLst/>
                <a:latin typeface="华文中宋" panose="02010600040101010101" pitchFamily="2" charset="-122"/>
                <a:ea typeface="华文中宋" panose="02010600040101010101" pitchFamily="2" charset="-122"/>
              </a:rPr>
              <a:t>绝对方位</a:t>
            </a:r>
            <a:r>
              <a:rPr lang="zh-CN" altLang="zh-CN" sz="2000" b="0">
                <a:solidFill>
                  <a:srgbClr val="006600"/>
                </a:solidFill>
                <a:effectLst/>
                <a:latin typeface="华文中宋" panose="02010600040101010101" pitchFamily="2" charset="-122"/>
                <a:ea typeface="华文中宋" panose="02010600040101010101" pitchFamily="2" charset="-122"/>
              </a:rPr>
              <a:t>感知传感器</a:t>
            </a:r>
            <a:r>
              <a:rPr lang="zh-CN" altLang="en-US" sz="2000" b="0">
                <a:solidFill>
                  <a:srgbClr val="006600"/>
                </a:solidFill>
                <a:effectLst/>
                <a:latin typeface="华文中宋" panose="02010600040101010101" pitchFamily="2" charset="-122"/>
                <a:ea typeface="华文中宋" panose="02010600040101010101" pitchFamily="2" charset="-122"/>
              </a:rPr>
              <a:t>，测量</a:t>
            </a:r>
            <a:r>
              <a:rPr lang="zh-CN" altLang="zh-CN" sz="2000" b="0">
                <a:solidFill>
                  <a:srgbClr val="006600"/>
                </a:solidFill>
                <a:effectLst/>
                <a:latin typeface="华文中宋" panose="02010600040101010101" pitchFamily="2" charset="-122"/>
                <a:ea typeface="华文中宋" panose="02010600040101010101" pitchFamily="2" charset="-122"/>
              </a:rPr>
              <a:t>相应于地磁场方向的</a:t>
            </a:r>
            <a:r>
              <a:rPr lang="zh-CN" altLang="zh-CN" sz="2000" b="0">
                <a:solidFill>
                  <a:srgbClr val="FF0000"/>
                </a:solidFill>
                <a:effectLst/>
                <a:latin typeface="华文中宋" panose="02010600040101010101" pitchFamily="2" charset="-122"/>
                <a:ea typeface="华文中宋" panose="02010600040101010101" pitchFamily="2" charset="-122"/>
              </a:rPr>
              <a:t>偏转角度</a:t>
            </a:r>
            <a:r>
              <a:rPr lang="zh-CN" altLang="en-US" sz="2000" b="0">
                <a:solidFill>
                  <a:srgbClr val="006600"/>
                </a:solidFill>
                <a:effectLst/>
                <a:latin typeface="华文中宋" panose="02010600040101010101" pitchFamily="2" charset="-122"/>
                <a:ea typeface="华文中宋" panose="02010600040101010101" pitchFamily="2" charset="-122"/>
              </a:rPr>
              <a:t>。</a:t>
            </a:r>
            <a:endParaRPr lang="en-US" altLang="zh-CN" sz="2000" b="0">
              <a:solidFill>
                <a:srgbClr val="006600"/>
              </a:solidFill>
              <a:effectLst/>
              <a:latin typeface="华文中宋" panose="02010600040101010101" pitchFamily="2" charset="-122"/>
              <a:ea typeface="华文中宋" panose="02010600040101010101" pitchFamily="2" charset="-122"/>
            </a:endParaRP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112042" y="1844824"/>
            <a:ext cx="8636421" cy="858377"/>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dirty="0">
                <a:effectLst/>
                <a:latin typeface="华文中宋" panose="02010600040101010101" pitchFamily="2" charset="-122"/>
                <a:ea typeface="华文中宋" panose="02010600040101010101" pitchFamily="2" charset="-122"/>
              </a:rPr>
              <a:t>机械式磁罗盘：</a:t>
            </a:r>
            <a:r>
              <a:rPr lang="zh-CN" altLang="en-US" sz="1800" b="0" dirty="0">
                <a:solidFill>
                  <a:srgbClr val="006600"/>
                </a:solidFill>
                <a:effectLst/>
                <a:latin typeface="黑体" panose="02010609060101010101" pitchFamily="2" charset="-122"/>
                <a:ea typeface="黑体" panose="02010609060101010101" pitchFamily="2" charset="-122"/>
              </a:rPr>
              <a:t>指南针；</a:t>
            </a:r>
            <a:r>
              <a:rPr lang="zh-CN" altLang="zh-CN" sz="1800" b="0" dirty="0">
                <a:solidFill>
                  <a:srgbClr val="006600"/>
                </a:solidFill>
                <a:effectLst/>
                <a:latin typeface="黑体" panose="02010609060101010101" pitchFamily="2" charset="-122"/>
                <a:ea typeface="黑体" panose="02010609060101010101" pitchFamily="2" charset="-122"/>
              </a:rPr>
              <a:t>环形磁铁</a:t>
            </a:r>
            <a:r>
              <a:rPr lang="en-US" altLang="zh-CN" sz="1800" b="0" dirty="0">
                <a:solidFill>
                  <a:srgbClr val="006600"/>
                </a:solidFill>
                <a:effectLst/>
                <a:latin typeface="黑体" panose="02010609060101010101" pitchFamily="2" charset="-122"/>
                <a:ea typeface="黑体" panose="02010609060101010101" pitchFamily="2" charset="-122"/>
              </a:rPr>
              <a:t>+</a:t>
            </a:r>
            <a:r>
              <a:rPr lang="zh-CN" altLang="zh-CN" sz="1800" b="0" dirty="0">
                <a:solidFill>
                  <a:srgbClr val="006600"/>
                </a:solidFill>
                <a:effectLst/>
                <a:latin typeface="黑体" panose="02010609060101010101" pitchFamily="2" charset="-122"/>
                <a:ea typeface="黑体" panose="02010609060101010101" pitchFamily="2" charset="-122"/>
              </a:rPr>
              <a:t>云母刻度盘，悬浮于水与酒精的密闭容器中</a:t>
            </a:r>
            <a:r>
              <a:rPr lang="zh-CN" altLang="en-US" sz="1800" b="0" dirty="0">
                <a:solidFill>
                  <a:srgbClr val="006600"/>
                </a:solidFill>
                <a:effectLst/>
                <a:latin typeface="黑体" panose="02010609060101010101" pitchFamily="2" charset="-122"/>
                <a:ea typeface="黑体" panose="02010609060101010101" pitchFamily="2" charset="-122"/>
              </a:rPr>
              <a:t>；</a:t>
            </a:r>
            <a:r>
              <a:rPr lang="zh-CN" altLang="zh-CN" sz="1800" b="0" dirty="0">
                <a:solidFill>
                  <a:srgbClr val="006600"/>
                </a:solidFill>
                <a:effectLst/>
                <a:latin typeface="黑体" panose="02010609060101010101" pitchFamily="2" charset="-122"/>
                <a:ea typeface="黑体" panose="02010609060101010101" pitchFamily="2" charset="-122"/>
              </a:rPr>
              <a:t>密闭容器悬挂在具有两个自由度的支架上，支架安装在罗盘箱上。</a:t>
            </a:r>
            <a:endParaRPr lang="en-US" altLang="zh-CN" sz="1800" b="0" dirty="0">
              <a:solidFill>
                <a:srgbClr val="006600"/>
              </a:solidFill>
              <a:effectLst/>
              <a:latin typeface="黑体" panose="02010609060101010101" pitchFamily="2" charset="-122"/>
              <a:ea typeface="黑体" panose="02010609060101010101" pitchFamily="2" charset="-122"/>
            </a:endParaRPr>
          </a:p>
        </p:txBody>
      </p:sp>
      <p:sp>
        <p:nvSpPr>
          <p:cNvPr id="13" name="矩形 12"/>
          <p:cNvSpPr/>
          <p:nvPr/>
        </p:nvSpPr>
        <p:spPr>
          <a:xfrm>
            <a:off x="112042" y="2719761"/>
            <a:ext cx="5612086" cy="175260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dirty="0">
                <a:effectLst/>
                <a:latin typeface="华文中宋" panose="02010600040101010101" pitchFamily="2" charset="-122"/>
                <a:ea typeface="华文中宋" panose="02010600040101010101" pitchFamily="2" charset="-122"/>
              </a:rPr>
              <a:t>磁通门罗盘：</a:t>
            </a:r>
            <a:endParaRPr lang="en-US" altLang="zh-CN" sz="1800" dirty="0">
              <a:effectLst/>
              <a:latin typeface="华文中宋" panose="02010600040101010101" pitchFamily="2" charset="-122"/>
              <a:ea typeface="华文中宋" panose="02010600040101010101" pitchFamily="2" charset="-122"/>
            </a:endParaRPr>
          </a:p>
          <a:p>
            <a:pPr>
              <a:lnSpc>
                <a:spcPct val="150000"/>
              </a:lnSpc>
              <a:spcBef>
                <a:spcPts val="1200"/>
              </a:spcBef>
            </a:pPr>
            <a:r>
              <a:rPr lang="zh-CN" altLang="en-US" sz="1600" dirty="0">
                <a:solidFill>
                  <a:srgbClr val="FF0000"/>
                </a:solidFill>
                <a:effectLst/>
                <a:latin typeface="华文中宋" panose="02010600040101010101" pitchFamily="2" charset="-122"/>
                <a:ea typeface="华文中宋" panose="02010600040101010101" pitchFamily="2" charset="-122"/>
              </a:rPr>
              <a:t>基本原理</a:t>
            </a:r>
            <a:r>
              <a:rPr lang="zh-CN" altLang="en-US" sz="1600" dirty="0">
                <a:effectLst/>
                <a:latin typeface="华文中宋" panose="02010600040101010101" pitchFamily="2" charset="-122"/>
                <a:ea typeface="华文中宋" panose="02010600040101010101" pitchFamily="2" charset="-122"/>
              </a:rPr>
              <a:t>：</a:t>
            </a:r>
            <a:r>
              <a:rPr lang="zh-CN" altLang="zh-CN" sz="1600" b="0" dirty="0">
                <a:solidFill>
                  <a:srgbClr val="006600"/>
                </a:solidFill>
                <a:effectLst/>
                <a:latin typeface="黑体" panose="02010609060101010101" pitchFamily="2" charset="-122"/>
                <a:ea typeface="黑体" panose="02010609060101010101" pitchFamily="2" charset="-122"/>
              </a:rPr>
              <a:t>激励绕组上施加使磁芯饱和的正弦电压，将检测头置于被测地磁场中</a:t>
            </a:r>
            <a:r>
              <a:rPr lang="zh-CN" altLang="en-US" sz="1600" b="0" dirty="0">
                <a:solidFill>
                  <a:srgbClr val="006600"/>
                </a:solidFill>
                <a:effectLst/>
                <a:latin typeface="黑体" panose="02010609060101010101" pitchFamily="2" charset="-122"/>
                <a:ea typeface="黑体" panose="02010609060101010101" pitchFamily="2" charset="-122"/>
              </a:rPr>
              <a:t>，出现</a:t>
            </a:r>
            <a:r>
              <a:rPr lang="zh-CN" altLang="zh-CN" sz="1600" b="0" dirty="0">
                <a:solidFill>
                  <a:srgbClr val="006600"/>
                </a:solidFill>
                <a:effectLst/>
                <a:latin typeface="黑体" panose="02010609060101010101" pitchFamily="2" charset="-122"/>
                <a:ea typeface="黑体" panose="02010609060101010101" pitchFamily="2" charset="-122"/>
              </a:rPr>
              <a:t>偶次谐波</a:t>
            </a:r>
            <a:r>
              <a:rPr lang="zh-CN" altLang="en-US" sz="1600" b="0" dirty="0">
                <a:solidFill>
                  <a:srgbClr val="006600"/>
                </a:solidFill>
                <a:effectLst/>
                <a:latin typeface="黑体" panose="02010609060101010101" pitchFamily="2" charset="-122"/>
                <a:ea typeface="黑体" panose="02010609060101010101" pitchFamily="2" charset="-122"/>
              </a:rPr>
              <a:t>，利用</a:t>
            </a:r>
            <a:r>
              <a:rPr lang="zh-CN" altLang="zh-CN" sz="1600" b="0" dirty="0">
                <a:solidFill>
                  <a:srgbClr val="006600"/>
                </a:solidFill>
                <a:effectLst/>
                <a:latin typeface="黑体" panose="02010609060101010101" pitchFamily="2" charset="-122"/>
                <a:ea typeface="黑体" panose="02010609060101010101" pitchFamily="2" charset="-122"/>
              </a:rPr>
              <a:t>偶次谐波的幅值和相位检测地磁场的大小和方向</a:t>
            </a:r>
            <a:r>
              <a:rPr lang="zh-CN" altLang="en-US" sz="1600" b="0" dirty="0">
                <a:solidFill>
                  <a:srgbClr val="006600"/>
                </a:solidFill>
                <a:effectLst/>
                <a:latin typeface="黑体" panose="02010609060101010101" pitchFamily="2" charset="-122"/>
                <a:ea typeface="黑体" panose="02010609060101010101" pitchFamily="2" charset="-122"/>
              </a:rPr>
              <a:t>。</a:t>
            </a:r>
            <a:endParaRPr lang="en-US" altLang="zh-CN" sz="1600" b="0" dirty="0">
              <a:solidFill>
                <a:srgbClr val="006600"/>
              </a:solidFill>
              <a:effectLst/>
              <a:latin typeface="黑体" panose="02010609060101010101" pitchFamily="2" charset="-122"/>
              <a:ea typeface="黑体" panose="02010609060101010101" pitchFamily="2" charset="-122"/>
            </a:endParaRPr>
          </a:p>
        </p:txBody>
      </p:sp>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311" y="2708920"/>
            <a:ext cx="3528392" cy="282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43684" y="4532225"/>
            <a:ext cx="3696846" cy="338554"/>
          </a:xfrm>
          <a:prstGeom prst="rect">
            <a:avLst/>
          </a:prstGeom>
        </p:spPr>
        <p:txBody>
          <a:bodyPr wrap="none">
            <a:spAutoFit/>
          </a:bodyPr>
          <a:lstStyle/>
          <a:p>
            <a:r>
              <a:rPr lang="zh-CN" altLang="en-US" sz="1600">
                <a:solidFill>
                  <a:srgbClr val="FF0000"/>
                </a:solidFill>
                <a:effectLst/>
                <a:latin typeface="华文中宋" panose="02010600040101010101" pitchFamily="2" charset="-122"/>
                <a:ea typeface="华文中宋" panose="02010600040101010101" pitchFamily="2" charset="-122"/>
              </a:rPr>
              <a:t>方位检测</a:t>
            </a:r>
            <a:r>
              <a:rPr lang="zh-CN" altLang="en-US" sz="1600" b="0">
                <a:solidFill>
                  <a:srgbClr val="006600"/>
                </a:solidFill>
                <a:effectLst/>
                <a:latin typeface="黑体" panose="02010609060101010101" pitchFamily="2" charset="-122"/>
                <a:ea typeface="黑体" panose="0201060906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设地球磁场的水平分量为</a:t>
            </a:r>
            <a:r>
              <a:rPr lang="en-US" altLang="zh-CN" sz="1600" i="1">
                <a:solidFill>
                  <a:srgbClr val="006600"/>
                </a:solidFill>
                <a:effectLst/>
              </a:rPr>
              <a:t>H</a:t>
            </a:r>
            <a:r>
              <a:rPr lang="en-US" altLang="zh-CN" sz="1600" baseline="-25000">
                <a:solidFill>
                  <a:srgbClr val="006600"/>
                </a:solidFill>
                <a:effectLst/>
              </a:rPr>
              <a:t>0</a:t>
            </a:r>
            <a:endParaRPr lang="zh-CN" altLang="en-US" sz="1600">
              <a:solidFill>
                <a:srgbClr val="006600"/>
              </a:solidFill>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1326142" y="4893213"/>
          <a:ext cx="1411922" cy="720080"/>
        </p:xfrm>
        <a:graphic>
          <a:graphicData uri="http://schemas.openxmlformats.org/presentationml/2006/ole">
            <mc:AlternateContent xmlns:mc="http://schemas.openxmlformats.org/markup-compatibility/2006">
              <mc:Choice xmlns:v="urn:schemas-microsoft-com:vml" Requires="v">
                <p:oleObj spid="_x0000_s38389" name="公式" r:id="rId5" imgW="951865" imgH="482600" progId="Equation.3">
                  <p:embed/>
                </p:oleObj>
              </mc:Choice>
              <mc:Fallback>
                <p:oleObj name="公式" r:id="rId5" imgW="951865" imgH="482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6142" y="4893213"/>
                        <a:ext cx="1411922" cy="720080"/>
                      </a:xfrm>
                      <a:prstGeom prst="rect">
                        <a:avLst/>
                      </a:prstGeom>
                      <a:noFill/>
                    </p:spPr>
                  </p:pic>
                </p:oleObj>
              </mc:Fallback>
            </mc:AlternateContent>
          </a:graphicData>
        </a:graphic>
      </p:graphicFrame>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7" name="对象 16"/>
          <p:cNvGraphicFramePr>
            <a:graphicFrameLocks noChangeAspect="1"/>
          </p:cNvGraphicFramePr>
          <p:nvPr/>
        </p:nvGraphicFramePr>
        <p:xfrm>
          <a:off x="251520" y="5703591"/>
          <a:ext cx="214565" cy="239535"/>
        </p:xfrm>
        <a:graphic>
          <a:graphicData uri="http://schemas.openxmlformats.org/presentationml/2006/ole">
            <mc:AlternateContent xmlns:mc="http://schemas.openxmlformats.org/markup-compatibility/2006">
              <mc:Choice xmlns:v="urn:schemas-microsoft-com:vml" Requires="v">
                <p:oleObj spid="_x0000_s38390" name="公式" r:id="rId7" imgW="127000" imgH="177165" progId="Equation.3">
                  <p:embed/>
                </p:oleObj>
              </mc:Choice>
              <mc:Fallback>
                <p:oleObj name="公式" r:id="rId7" imgW="127000" imgH="17716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5703591"/>
                        <a:ext cx="214565" cy="239535"/>
                      </a:xfrm>
                      <a:prstGeom prst="rect">
                        <a:avLst/>
                      </a:prstGeom>
                      <a:noFill/>
                    </p:spPr>
                  </p:pic>
                </p:oleObj>
              </mc:Fallback>
            </mc:AlternateContent>
          </a:graphicData>
        </a:graphic>
      </p:graphicFrame>
      <p:sp>
        <p:nvSpPr>
          <p:cNvPr id="20" name="矩形 19"/>
          <p:cNvSpPr/>
          <p:nvPr/>
        </p:nvSpPr>
        <p:spPr>
          <a:xfrm>
            <a:off x="395536" y="5645227"/>
            <a:ext cx="5616624" cy="338554"/>
          </a:xfrm>
          <a:prstGeom prst="rect">
            <a:avLst/>
          </a:prstGeom>
        </p:spPr>
        <p:txBody>
          <a:bodyPr wrap="square">
            <a:spAutoFit/>
          </a:bodyPr>
          <a:lstStyle/>
          <a:p>
            <a:r>
              <a:rPr lang="zh-CN" altLang="en-US" sz="1600" b="0">
                <a:solidFill>
                  <a:srgbClr val="006600"/>
                </a:solidFill>
                <a:effectLst/>
                <a:latin typeface="黑体" panose="02010609060101010101" pitchFamily="2" charset="-122"/>
                <a:ea typeface="黑体" panose="02010609060101010101" pitchFamily="2" charset="-122"/>
              </a:rPr>
              <a:t>为地球磁场北极方向与正交分量</a:t>
            </a:r>
            <a:r>
              <a:rPr lang="en-US" altLang="zh-CN" sz="1600" i="1">
                <a:solidFill>
                  <a:srgbClr val="006600"/>
                </a:solidFill>
                <a:effectLst/>
              </a:rPr>
              <a:t>H</a:t>
            </a:r>
            <a:r>
              <a:rPr lang="en-US" altLang="zh-CN" sz="1600" baseline="-25000">
                <a:solidFill>
                  <a:srgbClr val="006600"/>
                </a:solidFill>
                <a:effectLst/>
              </a:rPr>
              <a:t>1</a:t>
            </a:r>
            <a:r>
              <a:rPr lang="zh-CN" altLang="en-US" sz="1600" b="0">
                <a:solidFill>
                  <a:srgbClr val="006600"/>
                </a:solidFill>
                <a:effectLst/>
                <a:latin typeface="黑体" panose="02010609060101010101" pitchFamily="2" charset="-122"/>
                <a:ea typeface="黑体" panose="02010609060101010101" pitchFamily="2" charset="-122"/>
              </a:rPr>
              <a:t>之间的夹角，即被测角</a:t>
            </a:r>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2" name="对象 21"/>
          <p:cNvGraphicFramePr>
            <a:graphicFrameLocks noChangeAspect="1"/>
          </p:cNvGraphicFramePr>
          <p:nvPr/>
        </p:nvGraphicFramePr>
        <p:xfrm>
          <a:off x="1382469" y="5983781"/>
          <a:ext cx="1821379" cy="720080"/>
        </p:xfrm>
        <a:graphic>
          <a:graphicData uri="http://schemas.openxmlformats.org/presentationml/2006/ole">
            <mc:AlternateContent xmlns:mc="http://schemas.openxmlformats.org/markup-compatibility/2006">
              <mc:Choice xmlns:v="urn:schemas-microsoft-com:vml" Requires="v">
                <p:oleObj spid="_x0000_s38391" name="公式" r:id="rId9" imgW="1231265" imgH="482600" progId="Equation.3">
                  <p:embed/>
                </p:oleObj>
              </mc:Choice>
              <mc:Fallback>
                <p:oleObj name="公式" r:id="rId9" imgW="1231265" imgH="482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2469" y="5983781"/>
                        <a:ext cx="1821379" cy="720080"/>
                      </a:xfrm>
                      <a:prstGeom prst="rect">
                        <a:avLst/>
                      </a:prstGeom>
                      <a:noFill/>
                    </p:spPr>
                  </p:pic>
                </p:oleObj>
              </mc:Fallback>
            </mc:AlternateContent>
          </a:graphicData>
        </a:graphic>
      </p:graphicFrame>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4" name="对象 23"/>
          <p:cNvGraphicFramePr>
            <a:graphicFrameLocks noChangeAspect="1"/>
          </p:cNvGraphicFramePr>
          <p:nvPr/>
        </p:nvGraphicFramePr>
        <p:xfrm>
          <a:off x="4840676" y="6040949"/>
          <a:ext cx="1149861" cy="608750"/>
        </p:xfrm>
        <a:graphic>
          <a:graphicData uri="http://schemas.openxmlformats.org/presentationml/2006/ole">
            <mc:AlternateContent xmlns:mc="http://schemas.openxmlformats.org/markup-compatibility/2006">
              <mc:Choice xmlns:v="urn:schemas-microsoft-com:vml" Requires="v">
                <p:oleObj spid="_x0000_s38392" name="公式" r:id="rId11" imgW="812165" imgH="431800" progId="Equation.3">
                  <p:embed/>
                </p:oleObj>
              </mc:Choice>
              <mc:Fallback>
                <p:oleObj name="公式" r:id="rId11" imgW="812165" imgH="4318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0676" y="6040949"/>
                        <a:ext cx="1149861" cy="608750"/>
                      </a:xfrm>
                      <a:prstGeom prst="rect">
                        <a:avLst/>
                      </a:prstGeom>
                      <a:noFill/>
                    </p:spPr>
                  </p:pic>
                </p:oleObj>
              </mc:Fallback>
            </mc:AlternateContent>
          </a:graphicData>
        </a:graphic>
      </p:graphicFrame>
      <p:sp>
        <p:nvSpPr>
          <p:cNvPr id="29" name="下箭头 28"/>
          <p:cNvSpPr/>
          <p:nvPr/>
        </p:nvSpPr>
        <p:spPr bwMode="auto">
          <a:xfrm rot="16200000">
            <a:off x="3860954" y="5805264"/>
            <a:ext cx="360040" cy="1080120"/>
          </a:xfrm>
          <a:prstGeom prst="downArrow">
            <a:avLst/>
          </a:prstGeom>
          <a:solidFill>
            <a:srgbClr val="FF0000"/>
          </a:solidFill>
          <a:ln>
            <a:noFill/>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endParaRPr>
          </a:p>
        </p:txBody>
      </p:sp>
      <p:sp>
        <p:nvSpPr>
          <p:cNvPr id="25" name="Rectangle 4">
            <a:extLst>
              <a:ext uri="{FF2B5EF4-FFF2-40B4-BE49-F238E27FC236}">
                <a16:creationId xmlns:a16="http://schemas.microsoft.com/office/drawing/2014/main" xmlns="" id="{FF509CA8-6848-4375-B41D-E821CBCAACF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11" name="灯片编号占位符 10">
            <a:extLst>
              <a:ext uri="{FF2B5EF4-FFF2-40B4-BE49-F238E27FC236}">
                <a16:creationId xmlns:a16="http://schemas.microsoft.com/office/drawing/2014/main" xmlns="" id="{8E72AB92-B261-495A-9FF2-EDC72BEFB6BB}"/>
              </a:ext>
            </a:extLst>
          </p:cNvPr>
          <p:cNvSpPr>
            <a:spLocks noGrp="1"/>
          </p:cNvSpPr>
          <p:nvPr>
            <p:ph type="sldNum" sz="quarter" idx="12"/>
          </p:nvPr>
        </p:nvSpPr>
        <p:spPr/>
        <p:txBody>
          <a:bodyPr/>
          <a:lstStyle/>
          <a:p>
            <a:fld id="{7347B80C-AA43-4929-B396-1C9CA25DAE9E}" type="slidenum">
              <a:rPr lang="en-US" altLang="zh-CN" smtClean="0"/>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地磁传感器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96504" y="970666"/>
            <a:ext cx="8636421"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effectLst/>
                <a:latin typeface="华文中宋" panose="02010600040101010101" pitchFamily="2" charset="-122"/>
                <a:ea typeface="华文中宋" panose="02010600040101010101" pitchFamily="2" charset="-122"/>
              </a:rPr>
              <a:t>霍尔效应罗盘：</a:t>
            </a:r>
            <a:r>
              <a:rPr lang="zh-CN" altLang="en-US" sz="1800" b="0">
                <a:solidFill>
                  <a:srgbClr val="006600"/>
                </a:solidFill>
                <a:effectLst/>
                <a:latin typeface="黑体" panose="02010609060101010101" pitchFamily="2" charset="-122"/>
                <a:ea typeface="黑体" panose="02010609060101010101" pitchFamily="2" charset="-122"/>
              </a:rPr>
              <a:t>基本原理为霍尔效应</a:t>
            </a:r>
            <a:r>
              <a:rPr lang="zh-CN" altLang="zh-CN" sz="1800" b="0">
                <a:solidFill>
                  <a:srgbClr val="006600"/>
                </a:solidFill>
                <a:effectLst/>
                <a:latin typeface="黑体" panose="02010609060101010101" pitchFamily="2" charset="-122"/>
                <a:ea typeface="黑体" panose="02010609060101010101" pitchFamily="2" charset="-122"/>
              </a:rPr>
              <a:t>。</a:t>
            </a:r>
            <a:endParaRPr lang="en-US" altLang="zh-CN" sz="1800" b="0">
              <a:solidFill>
                <a:srgbClr val="006600"/>
              </a:solidFill>
              <a:effectLst/>
              <a:latin typeface="黑体" panose="02010609060101010101" pitchFamily="2" charset="-122"/>
              <a:ea typeface="黑体" panose="02010609060101010101" pitchFamily="2" charset="-122"/>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307990"/>
            <a:ext cx="3759955" cy="183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483768" y="2021373"/>
          <a:ext cx="1152128" cy="621543"/>
        </p:xfrm>
        <a:graphic>
          <a:graphicData uri="http://schemas.openxmlformats.org/presentationml/2006/ole">
            <mc:AlternateContent xmlns:mc="http://schemas.openxmlformats.org/markup-compatibility/2006">
              <mc:Choice xmlns:v="urn:schemas-microsoft-com:vml" Requires="v">
                <p:oleObj spid="_x0000_s39157" name="公式" r:id="rId5" imgW="723900" imgH="393700" progId="Equation.3">
                  <p:embed/>
                </p:oleObj>
              </mc:Choice>
              <mc:Fallback>
                <p:oleObj name="公式" r:id="rId5" imgW="723900" imgH="3937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021373"/>
                        <a:ext cx="1152128" cy="621543"/>
                      </a:xfrm>
                      <a:prstGeom prst="rect">
                        <a:avLst/>
                      </a:prstGeom>
                      <a:noFill/>
                    </p:spPr>
                  </p:pic>
                </p:oleObj>
              </mc:Fallback>
            </mc:AlternateContent>
          </a:graphicData>
        </a:graphic>
      </p:graphicFrame>
      <p:sp>
        <p:nvSpPr>
          <p:cNvPr id="18" name="矩形 17"/>
          <p:cNvSpPr/>
          <p:nvPr/>
        </p:nvSpPr>
        <p:spPr>
          <a:xfrm>
            <a:off x="971600" y="2101144"/>
            <a:ext cx="1192858" cy="455253"/>
          </a:xfrm>
          <a:prstGeom prst="rect">
            <a:avLst/>
          </a:prstGeom>
        </p:spPr>
        <p:txBody>
          <a:bodyPr wrap="square">
            <a:spAutoFit/>
          </a:bodyPr>
          <a:lstStyle/>
          <a:p>
            <a:pPr>
              <a:lnSpc>
                <a:spcPct val="150000"/>
              </a:lnSpc>
              <a:spcBef>
                <a:spcPts val="1200"/>
              </a:spcBef>
            </a:pPr>
            <a:r>
              <a:rPr lang="zh-CN" altLang="en-US" sz="1800" b="0">
                <a:solidFill>
                  <a:srgbClr val="006600"/>
                </a:solidFill>
                <a:effectLst/>
                <a:latin typeface="+mj-lt"/>
                <a:ea typeface="黑体" panose="02010609060101010101" pitchFamily="2" charset="-122"/>
              </a:rPr>
              <a:t>霍尔电压：</a:t>
            </a:r>
            <a:endParaRPr lang="en-US" altLang="zh-CN" sz="1800" b="0">
              <a:solidFill>
                <a:srgbClr val="006600"/>
              </a:solidFill>
              <a:effectLst/>
              <a:latin typeface="+mj-lt"/>
              <a:ea typeface="黑体" panose="02010609060101010101" pitchFamily="2" charset="-122"/>
            </a:endParaRPr>
          </a:p>
        </p:txBody>
      </p:sp>
      <p:sp>
        <p:nvSpPr>
          <p:cNvPr id="19" name="矩形 18"/>
          <p:cNvSpPr/>
          <p:nvPr/>
        </p:nvSpPr>
        <p:spPr>
          <a:xfrm>
            <a:off x="28154" y="3429000"/>
            <a:ext cx="8936334"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effectLst/>
                <a:latin typeface="华文中宋" panose="02010600040101010101" pitchFamily="2" charset="-122"/>
                <a:ea typeface="华文中宋" panose="02010600040101010101" pitchFamily="2" charset="-122"/>
              </a:rPr>
              <a:t>磁阻式罗盘</a:t>
            </a:r>
            <a:endParaRPr lang="en-US" altLang="zh-CN" sz="1800" b="0">
              <a:solidFill>
                <a:srgbClr val="006600"/>
              </a:solidFill>
              <a:effectLst/>
              <a:latin typeface="+mn-lt"/>
              <a:ea typeface="黑体" panose="02010609060101010101" pitchFamily="2" charset="-122"/>
            </a:endParaRPr>
          </a:p>
        </p:txBody>
      </p:sp>
      <p:sp>
        <p:nvSpPr>
          <p:cNvPr id="9" name="矩形 8"/>
          <p:cNvSpPr/>
          <p:nvPr/>
        </p:nvSpPr>
        <p:spPr>
          <a:xfrm>
            <a:off x="107503" y="4005064"/>
            <a:ext cx="4824535" cy="1569660"/>
          </a:xfrm>
          <a:prstGeom prst="rect">
            <a:avLst/>
          </a:prstGeom>
        </p:spPr>
        <p:txBody>
          <a:bodyPr wrap="square">
            <a:spAutoFit/>
          </a:bodyPr>
          <a:lstStyle/>
          <a:p>
            <a:pPr>
              <a:lnSpc>
                <a:spcPct val="150000"/>
              </a:lnSpc>
            </a:pPr>
            <a:r>
              <a:rPr lang="zh-CN" altLang="en-US" sz="1600" dirty="0">
                <a:solidFill>
                  <a:srgbClr val="FF0000"/>
                </a:solidFill>
                <a:effectLst/>
                <a:latin typeface="华文中宋" panose="02010600040101010101" pitchFamily="2" charset="-122"/>
                <a:ea typeface="华文中宋" panose="02010600040101010101" pitchFamily="2" charset="-122"/>
              </a:rPr>
              <a:t>基本原理</a:t>
            </a:r>
            <a:r>
              <a:rPr lang="en-US" altLang="zh-CN" sz="1600" dirty="0">
                <a:solidFill>
                  <a:srgbClr val="FF0000"/>
                </a:solidFill>
                <a:effectLst/>
                <a:latin typeface="华文中宋" panose="02010600040101010101" pitchFamily="2" charset="-122"/>
                <a:ea typeface="华文中宋" panose="02010600040101010101" pitchFamily="2" charset="-122"/>
              </a:rPr>
              <a:t>-</a:t>
            </a:r>
            <a:r>
              <a:rPr lang="zh-CN" altLang="en-US" sz="1600" dirty="0">
                <a:solidFill>
                  <a:srgbClr val="FF0000"/>
                </a:solidFill>
                <a:effectLst/>
                <a:latin typeface="华文中宋" panose="02010600040101010101" pitchFamily="2" charset="-122"/>
                <a:ea typeface="华文中宋" panose="02010600040101010101" pitchFamily="2" charset="-122"/>
              </a:rPr>
              <a:t>磁阻效应：</a:t>
            </a:r>
            <a:r>
              <a:rPr lang="zh-CN" altLang="zh-CN" sz="1600" b="0" dirty="0">
                <a:solidFill>
                  <a:srgbClr val="006600"/>
                </a:solidFill>
                <a:effectLst/>
                <a:latin typeface="+mn-lt"/>
                <a:ea typeface="黑体" panose="02010609060101010101" pitchFamily="2" charset="-122"/>
              </a:rPr>
              <a:t>给镍铁合金制成的薄片通上电流，磁场垂直于该薄片的分量将改变薄片的磁极化方向，从而改变薄片的电阻</a:t>
            </a:r>
            <a:r>
              <a:rPr lang="zh-CN" altLang="en-US" sz="1600" b="0" dirty="0">
                <a:solidFill>
                  <a:srgbClr val="006600"/>
                </a:solidFill>
                <a:effectLst/>
                <a:latin typeface="+mn-lt"/>
                <a:ea typeface="黑体" panose="02010609060101010101" pitchFamily="2" charset="-122"/>
              </a:rPr>
              <a:t>。</a:t>
            </a:r>
            <a:r>
              <a:rPr lang="zh-CN" altLang="zh-CN" sz="1600" b="0" dirty="0">
                <a:solidFill>
                  <a:srgbClr val="006600"/>
                </a:solidFill>
                <a:effectLst/>
                <a:latin typeface="+mn-lt"/>
                <a:ea typeface="黑体" panose="02010609060101010101" pitchFamily="2" charset="-122"/>
              </a:rPr>
              <a:t>直接与电流方向和磁化矢量之间的夹角有关</a:t>
            </a:r>
            <a:r>
              <a:rPr lang="zh-CN" altLang="en-US" sz="1600" b="0" dirty="0">
                <a:solidFill>
                  <a:srgbClr val="006600"/>
                </a:solidFill>
                <a:effectLst/>
                <a:latin typeface="+mn-lt"/>
                <a:ea typeface="黑体" panose="02010609060101010101" pitchFamily="2" charset="-122"/>
              </a:rPr>
              <a:t>。</a:t>
            </a:r>
          </a:p>
        </p:txBody>
      </p:sp>
      <p:sp>
        <p:nvSpPr>
          <p:cNvPr id="22" name="矩形 21"/>
          <p:cNvSpPr/>
          <p:nvPr/>
        </p:nvSpPr>
        <p:spPr>
          <a:xfrm>
            <a:off x="96505" y="5694347"/>
            <a:ext cx="4835534" cy="830997"/>
          </a:xfrm>
          <a:prstGeom prst="rect">
            <a:avLst/>
          </a:prstGeom>
        </p:spPr>
        <p:txBody>
          <a:bodyPr wrap="square">
            <a:spAutoFit/>
          </a:bodyPr>
          <a:lstStyle/>
          <a:p>
            <a:pPr>
              <a:lnSpc>
                <a:spcPct val="150000"/>
              </a:lnSpc>
            </a:pPr>
            <a:r>
              <a:rPr lang="zh-CN" altLang="en-US" sz="1600" dirty="0">
                <a:solidFill>
                  <a:srgbClr val="FF0000"/>
                </a:solidFill>
                <a:effectLst/>
                <a:latin typeface="华文中宋" panose="02010600040101010101" pitchFamily="2" charset="-122"/>
                <a:ea typeface="华文中宋" panose="02010600040101010101" pitchFamily="2" charset="-122"/>
              </a:rPr>
              <a:t>典型产品：</a:t>
            </a:r>
            <a:r>
              <a:rPr lang="en-US" altLang="zh-CN" sz="1600" b="0" dirty="0">
                <a:solidFill>
                  <a:srgbClr val="006600"/>
                </a:solidFill>
                <a:effectLst/>
                <a:ea typeface="黑体" panose="02010609060101010101" pitchFamily="2" charset="-122"/>
              </a:rPr>
              <a:t> Honeywell</a:t>
            </a:r>
            <a:r>
              <a:rPr lang="zh-CN" altLang="zh-CN" sz="1600" b="0" dirty="0">
                <a:solidFill>
                  <a:srgbClr val="006600"/>
                </a:solidFill>
                <a:effectLst/>
                <a:ea typeface="黑体" panose="02010609060101010101" pitchFamily="2" charset="-122"/>
              </a:rPr>
              <a:t>公司的</a:t>
            </a:r>
            <a:r>
              <a:rPr lang="en-US" altLang="zh-CN" sz="1600" b="0" dirty="0">
                <a:solidFill>
                  <a:srgbClr val="006600"/>
                </a:solidFill>
                <a:effectLst/>
                <a:ea typeface="黑体" panose="02010609060101010101" pitchFamily="2" charset="-122"/>
              </a:rPr>
              <a:t>HMC1001</a:t>
            </a:r>
            <a:r>
              <a:rPr lang="zh-CN" altLang="zh-CN" sz="1600" b="0" dirty="0">
                <a:solidFill>
                  <a:srgbClr val="006600"/>
                </a:solidFill>
                <a:effectLst/>
                <a:ea typeface="黑体" panose="02010609060101010101" pitchFamily="2" charset="-122"/>
              </a:rPr>
              <a:t>、</a:t>
            </a:r>
            <a:r>
              <a:rPr lang="en-US" altLang="zh-CN" sz="1600" b="0" dirty="0">
                <a:solidFill>
                  <a:srgbClr val="006600"/>
                </a:solidFill>
                <a:effectLst/>
                <a:ea typeface="黑体" panose="02010609060101010101" pitchFamily="2" charset="-122"/>
              </a:rPr>
              <a:t>HMC1002</a:t>
            </a:r>
            <a:r>
              <a:rPr lang="zh-CN" altLang="zh-CN" sz="1600" b="0" dirty="0">
                <a:solidFill>
                  <a:srgbClr val="006600"/>
                </a:solidFill>
                <a:effectLst/>
                <a:ea typeface="黑体" panose="02010609060101010101" pitchFamily="2" charset="-122"/>
              </a:rPr>
              <a:t>和</a:t>
            </a:r>
            <a:r>
              <a:rPr lang="en-US" altLang="zh-CN" sz="1600" b="0" dirty="0">
                <a:solidFill>
                  <a:srgbClr val="006600"/>
                </a:solidFill>
                <a:effectLst/>
                <a:ea typeface="黑体" panose="02010609060101010101" pitchFamily="2" charset="-122"/>
              </a:rPr>
              <a:t>HMC2003 </a:t>
            </a:r>
            <a:r>
              <a:rPr lang="zh-CN" altLang="en-US" sz="1600" b="0" dirty="0">
                <a:solidFill>
                  <a:srgbClr val="006600"/>
                </a:solidFill>
                <a:effectLst/>
                <a:latin typeface="+mn-lt"/>
                <a:ea typeface="黑体" panose="02010609060101010101" pitchFamily="2" charset="-122"/>
              </a:rPr>
              <a:t>。</a:t>
            </a:r>
          </a:p>
        </p:txBody>
      </p:sp>
      <p:pic>
        <p:nvPicPr>
          <p:cNvPr id="389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0904" y="3551667"/>
            <a:ext cx="3173544" cy="2253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对象 12"/>
          <p:cNvGraphicFramePr>
            <a:graphicFrameLocks noChangeAspect="1"/>
          </p:cNvGraphicFramePr>
          <p:nvPr/>
        </p:nvGraphicFramePr>
        <p:xfrm>
          <a:off x="6156176" y="5877272"/>
          <a:ext cx="1196999" cy="578644"/>
        </p:xfrm>
        <a:graphic>
          <a:graphicData uri="http://schemas.openxmlformats.org/presentationml/2006/ole">
            <mc:AlternateContent xmlns:mc="http://schemas.openxmlformats.org/markup-compatibility/2006">
              <mc:Choice xmlns:v="urn:schemas-microsoft-com:vml" Requires="v">
                <p:oleObj spid="_x0000_s39158" name="公式" r:id="rId8" imgW="21336000" imgH="10363200" progId="Equation.3">
                  <p:embed/>
                </p:oleObj>
              </mc:Choice>
              <mc:Fallback>
                <p:oleObj name="公式" r:id="rId8" imgW="21336000" imgH="10363200" progId="Equation.3">
                  <p:embed/>
                  <p:pic>
                    <p:nvPicPr>
                      <p:cNvPr id="0" name="Object 7"/>
                      <p:cNvPicPr>
                        <a:picLocks noChangeAspect="1" noChangeArrowheads="1"/>
                      </p:cNvPicPr>
                      <p:nvPr/>
                    </p:nvPicPr>
                    <p:blipFill>
                      <a:blip r:embed="rId9"/>
                      <a:srcRect/>
                      <a:stretch>
                        <a:fillRect/>
                      </a:stretch>
                    </p:blipFill>
                    <p:spPr bwMode="auto">
                      <a:xfrm>
                        <a:off x="6156176" y="5877272"/>
                        <a:ext cx="1196999" cy="578644"/>
                      </a:xfrm>
                      <a:prstGeom prst="rect">
                        <a:avLst/>
                      </a:prstGeom>
                      <a:noFill/>
                    </p:spPr>
                  </p:pic>
                </p:oleObj>
              </mc:Fallback>
            </mc:AlternateContent>
          </a:graphicData>
        </a:graphic>
      </p:graphicFrame>
      <p:sp>
        <p:nvSpPr>
          <p:cNvPr id="25" name="Rectangle 4">
            <a:extLst>
              <a:ext uri="{FF2B5EF4-FFF2-40B4-BE49-F238E27FC236}">
                <a16:creationId xmlns:a16="http://schemas.microsoft.com/office/drawing/2014/main" xmlns="" id="{DCA5FCE8-3CD2-492C-A5DF-0FAEADBFBD5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14" name="灯片编号占位符 13">
            <a:extLst>
              <a:ext uri="{FF2B5EF4-FFF2-40B4-BE49-F238E27FC236}">
                <a16:creationId xmlns:a16="http://schemas.microsoft.com/office/drawing/2014/main" xmlns="" id="{FECA6689-D005-4759-9821-9B487789B8CB}"/>
              </a:ext>
            </a:extLst>
          </p:cNvPr>
          <p:cNvSpPr>
            <a:spLocks noGrp="1"/>
          </p:cNvSpPr>
          <p:nvPr>
            <p:ph type="sldNum" sz="quarter" idx="12"/>
          </p:nvPr>
        </p:nvSpPr>
        <p:spPr/>
        <p:txBody>
          <a:bodyPr/>
          <a:lstStyle/>
          <a:p>
            <a:fld id="{7347B80C-AA43-4929-B396-1C9CA25DAE9E}" type="slidenum">
              <a:rPr lang="en-US" altLang="zh-CN" smtClean="0"/>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地磁传感器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96504" y="970666"/>
            <a:ext cx="8636421"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effectLst/>
                <a:latin typeface="华文中宋" panose="02010600040101010101" pitchFamily="2" charset="-122"/>
                <a:ea typeface="华文中宋" panose="02010600040101010101" pitchFamily="2" charset="-122"/>
              </a:rPr>
              <a:t>地磁传感器特点</a:t>
            </a:r>
            <a:endParaRPr lang="en-US" altLang="zh-CN" sz="1800" b="0">
              <a:solidFill>
                <a:srgbClr val="006600"/>
              </a:solidFill>
              <a:effectLst/>
              <a:latin typeface="黑体" panose="02010609060101010101" pitchFamily="2" charset="-122"/>
              <a:ea typeface="黑体" panose="02010609060101010101" pitchFamily="2" charset="-122"/>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592359" y="3356992"/>
            <a:ext cx="7977349" cy="1246495"/>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n"/>
            </a:pPr>
            <a:r>
              <a:rPr lang="zh-CN" altLang="en-US" sz="1600" dirty="0">
                <a:solidFill>
                  <a:srgbClr val="FF0000"/>
                </a:solidFill>
                <a:effectLst/>
                <a:latin typeface="华文中宋" panose="02010600040101010101" pitchFamily="2" charset="-122"/>
                <a:ea typeface="华文中宋" panose="02010600040101010101" pitchFamily="2" charset="-122"/>
              </a:rPr>
              <a:t>缺点</a:t>
            </a:r>
            <a:r>
              <a:rPr lang="zh-CN" altLang="en-US" sz="1600" dirty="0">
                <a:effectLst/>
                <a:latin typeface="华文中宋" panose="02010600040101010101" pitchFamily="2" charset="-122"/>
                <a:ea typeface="华文中宋" panose="02010600040101010101" pitchFamily="2" charset="-122"/>
              </a:rPr>
              <a:t>：</a:t>
            </a:r>
            <a:r>
              <a:rPr lang="zh-CN" altLang="zh-CN" sz="1600" b="0" dirty="0">
                <a:solidFill>
                  <a:srgbClr val="006600"/>
                </a:solidFill>
                <a:effectLst/>
                <a:latin typeface="+mn-lt"/>
                <a:ea typeface="黑体" panose="02010609060101010101" pitchFamily="2" charset="-122"/>
              </a:rPr>
              <a:t>地磁场容易受到电力线或其它物体磁场的影响而发生畸变，磁罗盘精度和可靠性通常难以得到保证，在实际应用中往往需要同其它类型的传感器相配合以抑制噪声信号，提高其感知精度。</a:t>
            </a:r>
            <a:endParaRPr lang="zh-CN" altLang="en-US" sz="1600" b="0" dirty="0">
              <a:solidFill>
                <a:srgbClr val="006600"/>
              </a:solidFill>
              <a:effectLst/>
              <a:latin typeface="+mn-lt"/>
              <a:ea typeface="黑体" panose="02010609060101010101" pitchFamily="2" charset="-122"/>
            </a:endParaRPr>
          </a:p>
        </p:txBody>
      </p:sp>
      <p:sp>
        <p:nvSpPr>
          <p:cNvPr id="26" name="矩形 25"/>
          <p:cNvSpPr/>
          <p:nvPr/>
        </p:nvSpPr>
        <p:spPr>
          <a:xfrm>
            <a:off x="611560" y="2221477"/>
            <a:ext cx="7977349" cy="415435"/>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优点</a:t>
            </a:r>
            <a:r>
              <a:rPr lang="zh-CN" altLang="en-US" sz="1600">
                <a:effectLst/>
                <a:latin typeface="华文中宋" panose="02010600040101010101" pitchFamily="2" charset="-122"/>
                <a:ea typeface="华文中宋" panose="02010600040101010101" pitchFamily="2" charset="-122"/>
              </a:rPr>
              <a:t>：</a:t>
            </a:r>
            <a:r>
              <a:rPr lang="zh-CN" altLang="en-US" sz="1600" b="0">
                <a:solidFill>
                  <a:srgbClr val="006600"/>
                </a:solidFill>
                <a:effectLst/>
                <a:latin typeface="+mn-lt"/>
                <a:ea typeface="黑体" panose="02010609060101010101" pitchFamily="2" charset="-122"/>
              </a:rPr>
              <a:t>直接测量相对于地磁场的绝对方位</a:t>
            </a:r>
            <a:r>
              <a:rPr lang="zh-CN" altLang="zh-CN" sz="1600" b="0">
                <a:solidFill>
                  <a:srgbClr val="006600"/>
                </a:solidFill>
                <a:effectLst/>
                <a:latin typeface="+mn-lt"/>
                <a:ea typeface="黑体" panose="02010609060101010101" pitchFamily="2" charset="-122"/>
              </a:rPr>
              <a:t>。</a:t>
            </a:r>
            <a:endParaRPr lang="zh-CN" altLang="en-US" sz="1600" b="0">
              <a:solidFill>
                <a:srgbClr val="006600"/>
              </a:solidFill>
              <a:effectLst/>
              <a:latin typeface="+mn-lt"/>
              <a:ea typeface="黑体" panose="02010609060101010101" pitchFamily="2" charset="-122"/>
            </a:endParaRPr>
          </a:p>
        </p:txBody>
      </p:sp>
      <p:sp>
        <p:nvSpPr>
          <p:cNvPr id="19" name="Rectangle 4">
            <a:extLst>
              <a:ext uri="{FF2B5EF4-FFF2-40B4-BE49-F238E27FC236}">
                <a16:creationId xmlns:a16="http://schemas.microsoft.com/office/drawing/2014/main" xmlns="" id="{C3E8122B-5B23-4047-9427-3ABE7A70090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8" name="灯片编号占位符 7">
            <a:extLst>
              <a:ext uri="{FF2B5EF4-FFF2-40B4-BE49-F238E27FC236}">
                <a16:creationId xmlns:a16="http://schemas.microsoft.com/office/drawing/2014/main" xmlns="" id="{8717F3F5-708E-4D2F-8B2B-645BFA5F6F25}"/>
              </a:ext>
            </a:extLst>
          </p:cNvPr>
          <p:cNvSpPr>
            <a:spLocks noGrp="1"/>
          </p:cNvSpPr>
          <p:nvPr>
            <p:ph type="sldNum" sz="quarter" idx="12"/>
          </p:nvPr>
        </p:nvSpPr>
        <p:spPr/>
        <p:txBody>
          <a:bodyPr/>
          <a:lstStyle/>
          <a:p>
            <a:fld id="{7347B80C-AA43-4929-B396-1C9CA25DAE9E}" type="slidenum">
              <a:rPr lang="en-US" altLang="zh-CN" smtClean="0"/>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96504" y="970666"/>
            <a:ext cx="8636421" cy="132588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zh-CN" sz="1800">
                <a:effectLst/>
                <a:latin typeface="华文中宋" panose="02010600040101010101" pitchFamily="2" charset="-122"/>
                <a:ea typeface="华文中宋" panose="02010600040101010101" pitchFamily="2" charset="-122"/>
              </a:rPr>
              <a:t>全球定位系统</a:t>
            </a:r>
            <a:r>
              <a:rPr lang="en-US" altLang="zh-CN" sz="1800">
                <a:effectLst/>
                <a:latin typeface="华文中宋" panose="02010600040101010101" pitchFamily="2" charset="-122"/>
                <a:ea typeface="华文中宋" panose="02010600040101010101" pitchFamily="2" charset="-122"/>
              </a:rPr>
              <a:t>(Global Positioning System</a:t>
            </a:r>
            <a:r>
              <a:rPr lang="zh-CN" altLang="zh-CN" sz="1800">
                <a:effectLst/>
                <a:latin typeface="华文中宋" panose="02010600040101010101" pitchFamily="2" charset="-122"/>
                <a:ea typeface="华文中宋" panose="02010600040101010101" pitchFamily="2" charset="-122"/>
              </a:rPr>
              <a:t>：</a:t>
            </a:r>
            <a:r>
              <a:rPr lang="en-US" altLang="zh-CN" sz="1800">
                <a:effectLst/>
                <a:latin typeface="华文中宋" panose="02010600040101010101" pitchFamily="2" charset="-122"/>
                <a:ea typeface="华文中宋" panose="02010600040101010101" pitchFamily="2" charset="-122"/>
              </a:rPr>
              <a:t>GPS)</a:t>
            </a:r>
            <a:r>
              <a:rPr lang="zh-CN" altLang="en-US" sz="1800">
                <a:effectLst/>
                <a:latin typeface="华文中宋" panose="02010600040101010101" pitchFamily="2" charset="-122"/>
                <a:ea typeface="华文中宋" panose="02010600040101010101" pitchFamily="2" charset="-122"/>
              </a:rPr>
              <a:t>：</a:t>
            </a:r>
            <a:r>
              <a:rPr lang="zh-CN" altLang="zh-CN" sz="1800" b="0">
                <a:solidFill>
                  <a:srgbClr val="006600"/>
                </a:solidFill>
                <a:effectLst/>
                <a:latin typeface="华文中宋" panose="02010600040101010101" pitchFamily="2" charset="-122"/>
                <a:ea typeface="华文中宋" panose="02010600040101010101" pitchFamily="2" charset="-122"/>
              </a:rPr>
              <a:t>美国历时</a:t>
            </a:r>
            <a:r>
              <a:rPr lang="en-US" altLang="zh-CN" sz="1800" b="0">
                <a:solidFill>
                  <a:srgbClr val="006600"/>
                </a:solidFill>
                <a:effectLst/>
                <a:latin typeface="华文中宋" panose="02010600040101010101" pitchFamily="2" charset="-122"/>
                <a:ea typeface="华文中宋" panose="02010600040101010101" pitchFamily="2" charset="-122"/>
              </a:rPr>
              <a:t>20</a:t>
            </a:r>
            <a:r>
              <a:rPr lang="zh-CN" altLang="zh-CN" sz="1800" b="0">
                <a:solidFill>
                  <a:srgbClr val="006600"/>
                </a:solidFill>
                <a:effectLst/>
                <a:latin typeface="华文中宋" panose="02010600040101010101" pitchFamily="2" charset="-122"/>
                <a:ea typeface="华文中宋" panose="02010600040101010101" pitchFamily="2" charset="-122"/>
              </a:rPr>
              <a:t>年，耗资</a:t>
            </a:r>
            <a:r>
              <a:rPr lang="en-US" altLang="zh-CN" sz="1800" b="0">
                <a:solidFill>
                  <a:srgbClr val="006600"/>
                </a:solidFill>
                <a:effectLst/>
                <a:latin typeface="华文中宋" panose="02010600040101010101" pitchFamily="2" charset="-122"/>
                <a:ea typeface="华文中宋" panose="02010600040101010101" pitchFamily="2" charset="-122"/>
              </a:rPr>
              <a:t>200</a:t>
            </a:r>
            <a:r>
              <a:rPr lang="zh-CN" altLang="zh-CN" sz="1800" b="0">
                <a:solidFill>
                  <a:srgbClr val="006600"/>
                </a:solidFill>
                <a:effectLst/>
                <a:latin typeface="华文中宋" panose="02010600040101010101" pitchFamily="2" charset="-122"/>
                <a:ea typeface="华文中宋" panose="02010600040101010101" pitchFamily="2" charset="-122"/>
              </a:rPr>
              <a:t>亿美元，于</a:t>
            </a:r>
            <a:r>
              <a:rPr lang="en-US" altLang="zh-CN" sz="1800" b="0">
                <a:solidFill>
                  <a:srgbClr val="006600"/>
                </a:solidFill>
                <a:effectLst/>
                <a:latin typeface="华文中宋" panose="02010600040101010101" pitchFamily="2" charset="-122"/>
                <a:ea typeface="华文中宋" panose="02010600040101010101" pitchFamily="2" charset="-122"/>
              </a:rPr>
              <a:t>1994</a:t>
            </a:r>
            <a:r>
              <a:rPr lang="zh-CN" altLang="zh-CN" sz="1800" b="0">
                <a:solidFill>
                  <a:srgbClr val="006600"/>
                </a:solidFill>
                <a:effectLst/>
                <a:latin typeface="华文中宋" panose="02010600040101010101" pitchFamily="2" charset="-122"/>
                <a:ea typeface="华文中宋" panose="02010600040101010101" pitchFamily="2" charset="-122"/>
              </a:rPr>
              <a:t>年全面建成的全方位实时三维导航和定位系统（中国的北斗，俄罗斯的格拉纳斯）</a:t>
            </a:r>
            <a:endParaRPr lang="en-US" altLang="zh-CN" sz="1800" b="0">
              <a:solidFill>
                <a:srgbClr val="006600"/>
              </a:solidFill>
              <a:effectLst/>
              <a:latin typeface="华文中宋" panose="02010600040101010101" pitchFamily="2" charset="-122"/>
              <a:ea typeface="华文中宋" panose="02010600040101010101" pitchFamily="2" charset="-122"/>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872993"/>
            <a:ext cx="4752528" cy="238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6228" y="4241899"/>
            <a:ext cx="8991475" cy="261610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n"/>
            </a:pPr>
            <a:r>
              <a:rPr lang="en-US" altLang="zh-CN" sz="1600" dirty="0">
                <a:solidFill>
                  <a:srgbClr val="FF0000"/>
                </a:solidFill>
                <a:effectLst/>
                <a:latin typeface="+mn-lt"/>
                <a:ea typeface="华文中宋" panose="02010600040101010101" pitchFamily="2" charset="-122"/>
              </a:rPr>
              <a:t>GPS</a:t>
            </a:r>
            <a:r>
              <a:rPr lang="zh-CN" altLang="zh-CN" sz="1600" dirty="0">
                <a:solidFill>
                  <a:srgbClr val="FF0000"/>
                </a:solidFill>
                <a:effectLst/>
                <a:latin typeface="+mn-lt"/>
                <a:ea typeface="华文中宋" panose="02010600040101010101" pitchFamily="2" charset="-122"/>
              </a:rPr>
              <a:t>空间部分</a:t>
            </a:r>
            <a:r>
              <a:rPr lang="zh-CN" altLang="en-US" sz="1600" dirty="0">
                <a:solidFill>
                  <a:srgbClr val="FF0000"/>
                </a:solidFill>
                <a:effectLst/>
                <a:latin typeface="+mn-lt"/>
                <a:ea typeface="华文中宋" panose="02010600040101010101" pitchFamily="2" charset="-122"/>
              </a:rPr>
              <a:t>：</a:t>
            </a:r>
            <a:r>
              <a:rPr lang="en-US" altLang="zh-CN" sz="1600" b="0" dirty="0">
                <a:solidFill>
                  <a:srgbClr val="006600"/>
                </a:solidFill>
                <a:effectLst/>
                <a:latin typeface="+mn-lt"/>
                <a:ea typeface="华文中宋" panose="02010600040101010101" pitchFamily="2" charset="-122"/>
              </a:rPr>
              <a:t>24</a:t>
            </a:r>
            <a:r>
              <a:rPr lang="zh-CN" altLang="zh-CN" sz="1600" b="0" dirty="0">
                <a:solidFill>
                  <a:srgbClr val="006600"/>
                </a:solidFill>
                <a:effectLst/>
                <a:latin typeface="+mn-lt"/>
                <a:ea typeface="华文中宋" panose="02010600040101010101" pitchFamily="2" charset="-122"/>
              </a:rPr>
              <a:t>颗分布在</a:t>
            </a:r>
            <a:r>
              <a:rPr lang="en-US" altLang="zh-CN" sz="1600" b="0" dirty="0">
                <a:solidFill>
                  <a:srgbClr val="006600"/>
                </a:solidFill>
                <a:effectLst/>
                <a:latin typeface="+mn-lt"/>
                <a:ea typeface="华文中宋" panose="02010600040101010101" pitchFamily="2" charset="-122"/>
              </a:rPr>
              <a:t>6</a:t>
            </a:r>
            <a:r>
              <a:rPr lang="zh-CN" altLang="zh-CN" sz="1600" b="0" dirty="0">
                <a:solidFill>
                  <a:srgbClr val="006600"/>
                </a:solidFill>
                <a:effectLst/>
                <a:latin typeface="+mn-lt"/>
                <a:ea typeface="华文中宋" panose="02010600040101010101" pitchFamily="2" charset="-122"/>
              </a:rPr>
              <a:t>个等间隔轨道上的卫星组成</a:t>
            </a:r>
            <a:r>
              <a:rPr lang="zh-CN" altLang="en-US" sz="1600" b="0" dirty="0">
                <a:solidFill>
                  <a:srgbClr val="006600"/>
                </a:solidFill>
                <a:effectLst/>
                <a:latin typeface="+mn-lt"/>
                <a:ea typeface="华文中宋" panose="02010600040101010101" pitchFamily="2" charset="-122"/>
              </a:rPr>
              <a:t>，</a:t>
            </a:r>
            <a:r>
              <a:rPr lang="zh-CN" altLang="zh-CN" sz="1600" b="0" dirty="0">
                <a:solidFill>
                  <a:srgbClr val="006600"/>
                </a:solidFill>
                <a:effectLst/>
                <a:latin typeface="+mn-lt"/>
                <a:ea typeface="华文中宋" panose="02010600040101010101" pitchFamily="2" charset="-122"/>
              </a:rPr>
              <a:t>可保证全球任何地区、任何时刻都不少于</a:t>
            </a:r>
            <a:r>
              <a:rPr lang="en-US" altLang="zh-CN" sz="1600" b="0" dirty="0">
                <a:solidFill>
                  <a:srgbClr val="006600"/>
                </a:solidFill>
                <a:effectLst/>
                <a:latin typeface="+mn-lt"/>
                <a:ea typeface="华文中宋" panose="02010600040101010101" pitchFamily="2" charset="-122"/>
              </a:rPr>
              <a:t>4</a:t>
            </a:r>
            <a:r>
              <a:rPr lang="zh-CN" altLang="zh-CN" sz="1600" b="0" dirty="0">
                <a:solidFill>
                  <a:srgbClr val="006600"/>
                </a:solidFill>
                <a:effectLst/>
                <a:latin typeface="+mn-lt"/>
                <a:ea typeface="华文中宋" panose="02010600040101010101" pitchFamily="2" charset="-122"/>
              </a:rPr>
              <a:t>颗卫星供观测。</a:t>
            </a:r>
            <a:endParaRPr lang="en-US" altLang="zh-CN" sz="1600" b="0" dirty="0">
              <a:solidFill>
                <a:srgbClr val="006600"/>
              </a:solidFill>
              <a:effectLst/>
              <a:latin typeface="+mn-lt"/>
              <a:ea typeface="华文中宋" panose="02010600040101010101" pitchFamily="2" charset="-122"/>
            </a:endParaRPr>
          </a:p>
          <a:p>
            <a:pPr marL="342900" indent="-342900">
              <a:lnSpc>
                <a:spcPct val="150000"/>
              </a:lnSpc>
              <a:spcBef>
                <a:spcPts val="1200"/>
              </a:spcBef>
              <a:buFont typeface="Wingdings" panose="05000000000000000000" pitchFamily="2" charset="2"/>
              <a:buChar char="n"/>
            </a:pPr>
            <a:r>
              <a:rPr lang="zh-CN" altLang="zh-CN" sz="1600" dirty="0">
                <a:solidFill>
                  <a:srgbClr val="FF0000"/>
                </a:solidFill>
                <a:effectLst/>
                <a:ea typeface="华文中宋" panose="02010600040101010101" pitchFamily="2" charset="-122"/>
              </a:rPr>
              <a:t>地面监控系统</a:t>
            </a:r>
            <a:r>
              <a:rPr lang="zh-CN" altLang="en-US" sz="1600" dirty="0">
                <a:solidFill>
                  <a:srgbClr val="FF0000"/>
                </a:solidFill>
                <a:effectLst/>
                <a:ea typeface="华文中宋" panose="02010600040101010101" pitchFamily="2" charset="-122"/>
              </a:rPr>
              <a:t>：</a:t>
            </a:r>
            <a:r>
              <a:rPr lang="zh-CN" altLang="en-US" sz="1600" b="0" dirty="0">
                <a:solidFill>
                  <a:srgbClr val="006600"/>
                </a:solidFill>
                <a:effectLst/>
                <a:latin typeface="+mn-lt"/>
                <a:ea typeface="华文中宋" panose="02010600040101010101" pitchFamily="2" charset="-122"/>
              </a:rPr>
              <a:t>提供</a:t>
            </a:r>
            <a:r>
              <a:rPr lang="zh-CN" altLang="zh-CN" sz="1600" b="0" dirty="0">
                <a:solidFill>
                  <a:srgbClr val="006600"/>
                </a:solidFill>
                <a:effectLst/>
                <a:latin typeface="+mn-lt"/>
                <a:ea typeface="华文中宋" panose="02010600040101010101" pitchFamily="2" charset="-122"/>
              </a:rPr>
              <a:t>卫星发射的</a:t>
            </a:r>
            <a:r>
              <a:rPr lang="zh-CN" altLang="en-US" sz="1600" b="0" dirty="0">
                <a:solidFill>
                  <a:srgbClr val="006600"/>
                </a:solidFill>
                <a:effectLst/>
                <a:latin typeface="+mn-lt"/>
                <a:ea typeface="华文中宋" panose="02010600040101010101" pitchFamily="2" charset="-122"/>
              </a:rPr>
              <a:t>、</a:t>
            </a:r>
            <a:r>
              <a:rPr lang="zh-CN" altLang="zh-CN" sz="1600" b="0" dirty="0">
                <a:solidFill>
                  <a:srgbClr val="006600"/>
                </a:solidFill>
                <a:effectLst/>
                <a:latin typeface="+mn-lt"/>
                <a:ea typeface="华文中宋" panose="02010600040101010101" pitchFamily="2" charset="-122"/>
              </a:rPr>
              <a:t>描述卫星运动及其轨道参数</a:t>
            </a:r>
            <a:r>
              <a:rPr lang="zh-CN" altLang="en-US" sz="1600" b="0" dirty="0">
                <a:solidFill>
                  <a:srgbClr val="006600"/>
                </a:solidFill>
                <a:effectLst/>
                <a:latin typeface="+mn-lt"/>
                <a:ea typeface="华文中宋" panose="02010600040101010101" pitchFamily="2" charset="-122"/>
              </a:rPr>
              <a:t>的星历；监测卫星运行状态；</a:t>
            </a:r>
            <a:r>
              <a:rPr lang="zh-CN" altLang="zh-CN" sz="1600" b="0" dirty="0">
                <a:solidFill>
                  <a:srgbClr val="006600"/>
                </a:solidFill>
                <a:effectLst/>
                <a:latin typeface="+mn-lt"/>
                <a:ea typeface="华文中宋" panose="02010600040101010101" pitchFamily="2" charset="-122"/>
              </a:rPr>
              <a:t>各颗卫星时间</a:t>
            </a:r>
            <a:r>
              <a:rPr lang="zh-CN" altLang="en-US" sz="1600" b="0" dirty="0">
                <a:solidFill>
                  <a:srgbClr val="006600"/>
                </a:solidFill>
                <a:effectLst/>
                <a:latin typeface="+mn-lt"/>
                <a:ea typeface="华文中宋" panose="02010600040101010101" pitchFamily="2" charset="-122"/>
              </a:rPr>
              <a:t>同步于</a:t>
            </a:r>
            <a:r>
              <a:rPr lang="zh-CN" altLang="zh-CN" sz="1600" b="0" dirty="0">
                <a:solidFill>
                  <a:srgbClr val="006600"/>
                </a:solidFill>
                <a:effectLst/>
                <a:latin typeface="+mn-lt"/>
                <a:ea typeface="华文中宋" panose="02010600040101010101" pitchFamily="2" charset="-122"/>
              </a:rPr>
              <a:t>标准</a:t>
            </a:r>
            <a:r>
              <a:rPr lang="en-US" altLang="zh-CN" sz="1600" b="0" dirty="0">
                <a:solidFill>
                  <a:srgbClr val="006600"/>
                </a:solidFill>
                <a:effectLst/>
                <a:latin typeface="+mn-lt"/>
                <a:ea typeface="华文中宋" panose="02010600040101010101" pitchFamily="2" charset="-122"/>
              </a:rPr>
              <a:t>GPS</a:t>
            </a:r>
            <a:r>
              <a:rPr lang="zh-CN" altLang="zh-CN" sz="1600" b="0" dirty="0">
                <a:solidFill>
                  <a:srgbClr val="006600"/>
                </a:solidFill>
                <a:effectLst/>
                <a:latin typeface="+mn-lt"/>
                <a:ea typeface="华文中宋" panose="02010600040101010101" pitchFamily="2" charset="-122"/>
              </a:rPr>
              <a:t>时间。</a:t>
            </a:r>
            <a:endParaRPr lang="en-US" altLang="zh-CN" sz="1600" b="0" dirty="0">
              <a:solidFill>
                <a:srgbClr val="006600"/>
              </a:solidFill>
              <a:effectLst/>
              <a:latin typeface="+mn-lt"/>
              <a:ea typeface="华文中宋" panose="02010600040101010101" pitchFamily="2" charset="-122"/>
            </a:endParaRPr>
          </a:p>
          <a:p>
            <a:pPr marL="342900" indent="-342900">
              <a:lnSpc>
                <a:spcPct val="150000"/>
              </a:lnSpc>
              <a:spcBef>
                <a:spcPts val="1200"/>
              </a:spcBef>
              <a:buFont typeface="Wingdings" panose="05000000000000000000" pitchFamily="2" charset="2"/>
              <a:buChar char="n"/>
            </a:pPr>
            <a:r>
              <a:rPr lang="en-US" altLang="zh-CN" sz="1600" dirty="0">
                <a:solidFill>
                  <a:srgbClr val="FF0000"/>
                </a:solidFill>
                <a:effectLst/>
                <a:latin typeface="+mn-lt"/>
                <a:ea typeface="华文中宋" panose="02010600040101010101" pitchFamily="2" charset="-122"/>
              </a:rPr>
              <a:t>GPS</a:t>
            </a:r>
            <a:r>
              <a:rPr lang="zh-CN" altLang="zh-CN" sz="1600" dirty="0">
                <a:solidFill>
                  <a:srgbClr val="FF0000"/>
                </a:solidFill>
                <a:effectLst/>
                <a:latin typeface="+mn-lt"/>
                <a:ea typeface="华文中宋" panose="02010600040101010101" pitchFamily="2" charset="-122"/>
              </a:rPr>
              <a:t>接收机</a:t>
            </a:r>
            <a:r>
              <a:rPr lang="zh-CN" altLang="en-US" sz="1600" dirty="0">
                <a:solidFill>
                  <a:srgbClr val="FF0000"/>
                </a:solidFill>
                <a:effectLst/>
                <a:latin typeface="+mn-lt"/>
                <a:ea typeface="华文中宋" panose="02010600040101010101" pitchFamily="2" charset="-122"/>
              </a:rPr>
              <a:t>：</a:t>
            </a:r>
            <a:r>
              <a:rPr lang="zh-CN" altLang="zh-CN" sz="1600" b="0" dirty="0">
                <a:solidFill>
                  <a:srgbClr val="006600"/>
                </a:solidFill>
                <a:effectLst/>
                <a:latin typeface="+mn-lt"/>
                <a:ea typeface="华文中宋" panose="02010600040101010101" pitchFamily="2" charset="-122"/>
              </a:rPr>
              <a:t>安装于运动物体上，用以捕获待测卫星信号，测量出</a:t>
            </a:r>
            <a:r>
              <a:rPr lang="en-US" altLang="zh-CN" sz="1600" b="0" dirty="0">
                <a:solidFill>
                  <a:srgbClr val="006600"/>
                </a:solidFill>
                <a:effectLst/>
                <a:latin typeface="+mn-lt"/>
                <a:ea typeface="华文中宋" panose="02010600040101010101" pitchFamily="2" charset="-122"/>
              </a:rPr>
              <a:t>GPS</a:t>
            </a:r>
            <a:r>
              <a:rPr lang="zh-CN" altLang="zh-CN" sz="1600" b="0" dirty="0">
                <a:solidFill>
                  <a:srgbClr val="006600"/>
                </a:solidFill>
                <a:effectLst/>
                <a:latin typeface="+mn-lt"/>
                <a:ea typeface="华文中宋" panose="02010600040101010101" pitchFamily="2" charset="-122"/>
              </a:rPr>
              <a:t>信号的传播时间，解译导航电文，实时地计算出待测点的三维位置</a:t>
            </a:r>
            <a:r>
              <a:rPr lang="zh-CN" altLang="en-US" sz="1600" b="0" dirty="0">
                <a:solidFill>
                  <a:srgbClr val="006600"/>
                </a:solidFill>
                <a:effectLst/>
                <a:latin typeface="+mn-lt"/>
                <a:ea typeface="华文中宋" panose="02010600040101010101" pitchFamily="2" charset="-122"/>
              </a:rPr>
              <a:t>。</a:t>
            </a:r>
          </a:p>
        </p:txBody>
      </p:sp>
      <p:sp>
        <p:nvSpPr>
          <p:cNvPr id="19" name="Rectangle 4">
            <a:extLst>
              <a:ext uri="{FF2B5EF4-FFF2-40B4-BE49-F238E27FC236}">
                <a16:creationId xmlns:a16="http://schemas.microsoft.com/office/drawing/2014/main" xmlns="" id="{CD98219F-9C3E-4C2B-B7E3-CBF2C35DF27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9" name="灯片编号占位符 8">
            <a:extLst>
              <a:ext uri="{FF2B5EF4-FFF2-40B4-BE49-F238E27FC236}">
                <a16:creationId xmlns:a16="http://schemas.microsoft.com/office/drawing/2014/main" xmlns="" id="{21F0041B-7163-4F15-A861-D77577F0FAA1}"/>
              </a:ext>
            </a:extLst>
          </p:cNvPr>
          <p:cNvSpPr>
            <a:spLocks noGrp="1"/>
          </p:cNvSpPr>
          <p:nvPr>
            <p:ph type="sldNum" sz="quarter" idx="12"/>
          </p:nvPr>
        </p:nvSpPr>
        <p:spPr/>
        <p:txBody>
          <a:bodyPr/>
          <a:lstStyle/>
          <a:p>
            <a:fld id="{7347B80C-AA43-4929-B396-1C9CA25DAE9E}" type="slidenum">
              <a:rPr lang="en-US" altLang="zh-CN" smtClean="0"/>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81" y="1849325"/>
            <a:ext cx="5699632" cy="373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96504" y="970666"/>
            <a:ext cx="8636421" cy="45878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effectLst/>
                <a:latin typeface="华文中宋" panose="02010600040101010101" pitchFamily="2" charset="-122"/>
                <a:ea typeface="华文中宋" panose="02010600040101010101" pitchFamily="2" charset="-122"/>
              </a:rPr>
              <a:t>基本原理</a:t>
            </a:r>
            <a:endParaRPr lang="en-US" altLang="zh-CN" sz="1800">
              <a:effectLst/>
              <a:latin typeface="华文中宋" panose="02010600040101010101" pitchFamily="2" charset="-122"/>
              <a:ea typeface="华文中宋" panose="02010600040101010101" pitchFamily="2" charset="-122"/>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815" y="2411295"/>
            <a:ext cx="3161809" cy="188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a:xfrm>
            <a:off x="148290" y="5805264"/>
            <a:ext cx="8636421"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effectLst/>
                <a:latin typeface="华文中宋" panose="02010600040101010101" pitchFamily="2" charset="-122"/>
                <a:ea typeface="华文中宋" panose="02010600040101010101" pitchFamily="2" charset="-122"/>
              </a:rPr>
              <a:t>差分</a:t>
            </a:r>
            <a:r>
              <a:rPr lang="en-US" altLang="zh-CN" sz="1800">
                <a:effectLst/>
                <a:latin typeface="华文中宋" panose="02010600040101010101" pitchFamily="2" charset="-122"/>
                <a:ea typeface="华文中宋" panose="02010600040101010101" pitchFamily="2" charset="-122"/>
              </a:rPr>
              <a:t>GPS</a:t>
            </a:r>
            <a:r>
              <a:rPr lang="zh-CN" altLang="en-US" sz="1800">
                <a:effectLst/>
                <a:latin typeface="华文中宋" panose="02010600040101010101" pitchFamily="2" charset="-122"/>
                <a:ea typeface="华文中宋" panose="02010600040101010101" pitchFamily="2" charset="-122"/>
              </a:rPr>
              <a:t>：</a:t>
            </a:r>
            <a:r>
              <a:rPr lang="zh-CN" altLang="en-US" sz="1800" b="0">
                <a:solidFill>
                  <a:srgbClr val="006600"/>
                </a:solidFill>
                <a:effectLst/>
                <a:latin typeface="华文中宋" panose="02010600040101010101" pitchFamily="2" charset="-122"/>
                <a:ea typeface="华文中宋" panose="02010600040101010101" pitchFamily="2" charset="-122"/>
              </a:rPr>
              <a:t>已知基准站实际位置和</a:t>
            </a:r>
            <a:r>
              <a:rPr lang="en-US" altLang="zh-CN" sz="1800" b="0">
                <a:solidFill>
                  <a:srgbClr val="006600"/>
                </a:solidFill>
                <a:effectLst/>
                <a:latin typeface="华文中宋" panose="02010600040101010101" pitchFamily="2" charset="-122"/>
                <a:ea typeface="华文中宋" panose="02010600040101010101" pitchFamily="2" charset="-122"/>
              </a:rPr>
              <a:t>GPS</a:t>
            </a:r>
            <a:r>
              <a:rPr lang="zh-CN" altLang="en-US" sz="1800" b="0">
                <a:solidFill>
                  <a:srgbClr val="006600"/>
                </a:solidFill>
                <a:effectLst/>
                <a:latin typeface="华文中宋" panose="02010600040101010101" pitchFamily="2" charset="-122"/>
                <a:ea typeface="华文中宋" panose="02010600040101010101" pitchFamily="2" charset="-122"/>
              </a:rPr>
              <a:t>定位位置，确定偏差，修正定位目标位置</a:t>
            </a:r>
            <a:endParaRPr lang="en-US" altLang="zh-CN" sz="1800" b="0">
              <a:solidFill>
                <a:srgbClr val="006600"/>
              </a:solidFill>
              <a:effectLst/>
              <a:latin typeface="华文中宋" panose="02010600040101010101" pitchFamily="2" charset="-122"/>
              <a:ea typeface="华文中宋" panose="02010600040101010101" pitchFamily="2" charset="-122"/>
            </a:endParaRPr>
          </a:p>
        </p:txBody>
      </p:sp>
      <p:sp>
        <p:nvSpPr>
          <p:cNvPr id="20" name="Rectangle 4">
            <a:extLst>
              <a:ext uri="{FF2B5EF4-FFF2-40B4-BE49-F238E27FC236}">
                <a16:creationId xmlns:a16="http://schemas.microsoft.com/office/drawing/2014/main" xmlns="" id="{14FC9AE4-6611-4331-919C-5AFFB331841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8" name="灯片编号占位符 7">
            <a:extLst>
              <a:ext uri="{FF2B5EF4-FFF2-40B4-BE49-F238E27FC236}">
                <a16:creationId xmlns:a16="http://schemas.microsoft.com/office/drawing/2014/main" xmlns="" id="{6A6C579B-FCA8-4AC6-8DED-10B49AD7214F}"/>
              </a:ext>
            </a:extLst>
          </p:cNvPr>
          <p:cNvSpPr>
            <a:spLocks noGrp="1"/>
          </p:cNvSpPr>
          <p:nvPr>
            <p:ph type="sldNum" sz="quarter" idx="12"/>
          </p:nvPr>
        </p:nvSpPr>
        <p:spPr/>
        <p:txBody>
          <a:bodyPr/>
          <a:lstStyle/>
          <a:p>
            <a:fld id="{7347B80C-AA43-4929-B396-1C9CA25DAE9E}" type="slidenum">
              <a:rPr lang="en-US" altLang="zh-CN" smtClean="0"/>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96504" y="970666"/>
            <a:ext cx="8636421" cy="45878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en-US" altLang="zh-CN" sz="1800">
                <a:effectLst/>
                <a:latin typeface="华文中宋" panose="02010600040101010101" pitchFamily="2" charset="-122"/>
                <a:ea typeface="华文中宋" panose="02010600040101010101" pitchFamily="2" charset="-122"/>
              </a:rPr>
              <a:t>GPS</a:t>
            </a:r>
            <a:r>
              <a:rPr lang="zh-CN" altLang="en-US" sz="1800">
                <a:effectLst/>
                <a:latin typeface="华文中宋" panose="02010600040101010101" pitchFamily="2" charset="-122"/>
                <a:ea typeface="华文中宋" panose="02010600040101010101" pitchFamily="2" charset="-122"/>
              </a:rPr>
              <a:t>定位特点</a:t>
            </a:r>
            <a:endParaRPr lang="en-US" altLang="zh-CN" sz="1800">
              <a:effectLst/>
              <a:latin typeface="华文中宋" panose="02010600040101010101" pitchFamily="2" charset="-122"/>
              <a:ea typeface="华文中宋" panose="02010600040101010101" pitchFamily="2" charset="-122"/>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1"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0" name="矩形 19"/>
          <p:cNvSpPr/>
          <p:nvPr/>
        </p:nvSpPr>
        <p:spPr>
          <a:xfrm>
            <a:off x="701267" y="1772816"/>
            <a:ext cx="8011658" cy="2769989"/>
          </a:xfrm>
          <a:prstGeom prst="rect">
            <a:avLst/>
          </a:prstGeom>
        </p:spPr>
        <p:txBody>
          <a:bodyPr wrap="square">
            <a:spAutoFit/>
          </a:bodyPr>
          <a:lstStyle/>
          <a:p>
            <a:pPr marL="342900" indent="-342900">
              <a:lnSpc>
                <a:spcPct val="200000"/>
              </a:lnSpc>
              <a:spcBef>
                <a:spcPts val="1200"/>
              </a:spcBef>
              <a:buFont typeface="Wingdings" panose="05000000000000000000" pitchFamily="2" charset="2"/>
              <a:buChar char="n"/>
            </a:pPr>
            <a:r>
              <a:rPr lang="zh-CN" altLang="en-US" sz="1800" b="0">
                <a:solidFill>
                  <a:srgbClr val="006600"/>
                </a:solidFill>
                <a:effectLst/>
                <a:latin typeface="+mn-lt"/>
                <a:ea typeface="华文中宋" panose="02010600040101010101" pitchFamily="2" charset="-122"/>
              </a:rPr>
              <a:t>直接提供绝对位置三维坐标；</a:t>
            </a:r>
            <a:endParaRPr lang="en-US" altLang="zh-CN" sz="1800" b="0">
              <a:solidFill>
                <a:srgbClr val="006600"/>
              </a:solidFill>
              <a:effectLst/>
              <a:latin typeface="+mn-lt"/>
              <a:ea typeface="华文中宋" panose="02010600040101010101" pitchFamily="2" charset="-122"/>
            </a:endParaRPr>
          </a:p>
          <a:p>
            <a:pPr marL="342900" indent="-342900">
              <a:lnSpc>
                <a:spcPct val="200000"/>
              </a:lnSpc>
              <a:spcBef>
                <a:spcPts val="1200"/>
              </a:spcBef>
              <a:buFont typeface="Wingdings" panose="05000000000000000000" pitchFamily="2" charset="2"/>
              <a:buChar char="n"/>
            </a:pPr>
            <a:r>
              <a:rPr lang="zh-CN" altLang="en-US" sz="1800" b="0">
                <a:solidFill>
                  <a:srgbClr val="006600"/>
                </a:solidFill>
                <a:effectLst/>
                <a:latin typeface="+mn-lt"/>
                <a:ea typeface="华文中宋" panose="02010600040101010101" pitchFamily="2" charset="-122"/>
              </a:rPr>
              <a:t>适用范围广，但室外效果好；</a:t>
            </a:r>
            <a:endParaRPr lang="en-US" altLang="zh-CN" sz="1800" b="0">
              <a:solidFill>
                <a:srgbClr val="006600"/>
              </a:solidFill>
              <a:effectLst/>
              <a:latin typeface="+mn-lt"/>
              <a:ea typeface="华文中宋" panose="02010600040101010101" pitchFamily="2" charset="-122"/>
            </a:endParaRPr>
          </a:p>
          <a:p>
            <a:pPr marL="342900" indent="-342900">
              <a:lnSpc>
                <a:spcPct val="200000"/>
              </a:lnSpc>
              <a:spcBef>
                <a:spcPts val="1200"/>
              </a:spcBef>
              <a:buFont typeface="Wingdings" panose="05000000000000000000" pitchFamily="2" charset="2"/>
              <a:buChar char="n"/>
            </a:pPr>
            <a:r>
              <a:rPr lang="zh-CN" altLang="en-US" sz="1800" b="0">
                <a:solidFill>
                  <a:srgbClr val="006600"/>
                </a:solidFill>
                <a:effectLst/>
                <a:latin typeface="+mn-lt"/>
                <a:ea typeface="华文中宋" panose="02010600040101010101" pitchFamily="2" charset="-122"/>
              </a:rPr>
              <a:t>绝对精度较低，</a:t>
            </a:r>
            <a:r>
              <a:rPr lang="en-US" altLang="zh-CN" sz="1800" b="0">
                <a:solidFill>
                  <a:srgbClr val="006600"/>
                </a:solidFill>
                <a:effectLst/>
                <a:latin typeface="+mn-lt"/>
                <a:ea typeface="华文中宋" panose="02010600040101010101" pitchFamily="2" charset="-122"/>
              </a:rPr>
              <a:t>10m</a:t>
            </a:r>
            <a:r>
              <a:rPr lang="zh-CN" altLang="en-US" sz="1800" b="0">
                <a:solidFill>
                  <a:srgbClr val="006600"/>
                </a:solidFill>
                <a:effectLst/>
                <a:latin typeface="+mn-lt"/>
                <a:ea typeface="华文中宋" panose="02010600040101010101" pitchFamily="2" charset="-122"/>
              </a:rPr>
              <a:t>以内，差分精度能达到</a:t>
            </a:r>
            <a:r>
              <a:rPr lang="en-US" altLang="zh-CN" sz="1800" b="0">
                <a:solidFill>
                  <a:srgbClr val="006600"/>
                </a:solidFill>
                <a:effectLst/>
                <a:latin typeface="+mn-lt"/>
                <a:ea typeface="华文中宋" panose="02010600040101010101" pitchFamily="2" charset="-122"/>
              </a:rPr>
              <a:t>1-3m</a:t>
            </a:r>
            <a:r>
              <a:rPr lang="zh-CN" altLang="en-US" sz="1800" b="0">
                <a:solidFill>
                  <a:srgbClr val="006600"/>
                </a:solidFill>
                <a:effectLst/>
                <a:latin typeface="+mn-lt"/>
                <a:ea typeface="华文中宋" panose="02010600040101010101" pitchFamily="2" charset="-122"/>
              </a:rPr>
              <a:t>，适用于大范围粗定位；</a:t>
            </a:r>
            <a:endParaRPr lang="en-US" altLang="zh-CN" sz="1800" b="0">
              <a:solidFill>
                <a:srgbClr val="006600"/>
              </a:solidFill>
              <a:effectLst/>
              <a:latin typeface="+mn-lt"/>
              <a:ea typeface="华文中宋" panose="02010600040101010101" pitchFamily="2" charset="-122"/>
            </a:endParaRPr>
          </a:p>
          <a:p>
            <a:pPr marL="342900" indent="-342900">
              <a:lnSpc>
                <a:spcPct val="200000"/>
              </a:lnSpc>
              <a:spcBef>
                <a:spcPts val="1200"/>
              </a:spcBef>
              <a:buFont typeface="Wingdings" panose="05000000000000000000" pitchFamily="2" charset="2"/>
              <a:buChar char="n"/>
            </a:pPr>
            <a:r>
              <a:rPr lang="zh-CN" altLang="en-US" sz="1800" b="0">
                <a:solidFill>
                  <a:srgbClr val="006600"/>
                </a:solidFill>
                <a:effectLst/>
                <a:latin typeface="+mn-lt"/>
                <a:ea typeface="华文中宋" panose="02010600040101010101" pitchFamily="2" charset="-122"/>
              </a:rPr>
              <a:t>信号易受楼群遮挡，室内应用效果不佳。</a:t>
            </a:r>
          </a:p>
        </p:txBody>
      </p:sp>
      <p:sp>
        <p:nvSpPr>
          <p:cNvPr id="18" name="Rectangle 4">
            <a:extLst>
              <a:ext uri="{FF2B5EF4-FFF2-40B4-BE49-F238E27FC236}">
                <a16:creationId xmlns:a16="http://schemas.microsoft.com/office/drawing/2014/main" xmlns="" id="{9FE4D3C2-8BAB-4D8B-B7CA-0214264C7266}"/>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8" name="灯片编号占位符 7">
            <a:extLst>
              <a:ext uri="{FF2B5EF4-FFF2-40B4-BE49-F238E27FC236}">
                <a16:creationId xmlns:a16="http://schemas.microsoft.com/office/drawing/2014/main" xmlns="" id="{AF40410B-B73A-43DE-8025-A26CF696BC1C}"/>
              </a:ext>
            </a:extLst>
          </p:cNvPr>
          <p:cNvSpPr>
            <a:spLocks noGrp="1"/>
          </p:cNvSpPr>
          <p:nvPr>
            <p:ph type="sldNum" sz="quarter" idx="12"/>
          </p:nvPr>
        </p:nvSpPr>
        <p:spPr/>
        <p:txBody>
          <a:bodyPr/>
          <a:lstStyle/>
          <a:p>
            <a:fld id="{7347B80C-AA43-4929-B396-1C9CA25DAE9E}" type="slidenum">
              <a:rPr lang="en-US" altLang="zh-CN" smtClean="0"/>
              <a:t>55</a:t>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a:xfrm>
            <a:off x="533400" y="685800"/>
            <a:ext cx="8229600" cy="990600"/>
          </a:xfrm>
        </p:spPr>
        <p:txBody>
          <a:bodyPr anchor="ctr"/>
          <a:lstStyle/>
          <a:p>
            <a:r>
              <a:rPr lang="zh-CN" altLang="en-US" dirty="0">
                <a:solidFill>
                  <a:srgbClr val="A50021"/>
                </a:solidFill>
              </a:rPr>
              <a:t> </a:t>
            </a:r>
            <a:r>
              <a:rPr lang="en-US" altLang="zh-CN" dirty="0">
                <a:solidFill>
                  <a:srgbClr val="A50021"/>
                </a:solidFill>
              </a:rPr>
              <a:t>GPS</a:t>
            </a:r>
            <a:r>
              <a:rPr lang="zh-CN" altLang="en-US" dirty="0">
                <a:solidFill>
                  <a:srgbClr val="A50021"/>
                </a:solidFill>
              </a:rPr>
              <a:t>差分技术</a:t>
            </a:r>
          </a:p>
        </p:txBody>
      </p:sp>
      <p:sp>
        <p:nvSpPr>
          <p:cNvPr id="7171" name="文本占位符 7170"/>
          <p:cNvSpPr>
            <a:spLocks noGrp="1"/>
          </p:cNvSpPr>
          <p:nvPr>
            <p:ph type="body" idx="1"/>
          </p:nvPr>
        </p:nvSpPr>
        <p:spPr>
          <a:xfrm>
            <a:off x="457200" y="1676400"/>
            <a:ext cx="8229600" cy="4221163"/>
          </a:xfrm>
        </p:spPr>
        <p:txBody>
          <a:bodyPr/>
          <a:lstStyle/>
          <a:p>
            <a:r>
              <a:rPr lang="en-US" altLang="zh-CN" dirty="0">
                <a:solidFill>
                  <a:schemeClr val="hlink"/>
                </a:solidFill>
              </a:rPr>
              <a:t>1 </a:t>
            </a:r>
            <a:r>
              <a:rPr lang="zh-CN" altLang="en-US" b="1" dirty="0">
                <a:solidFill>
                  <a:schemeClr val="hlink"/>
                </a:solidFill>
              </a:rPr>
              <a:t>起因</a:t>
            </a:r>
          </a:p>
          <a:p>
            <a:pPr>
              <a:buNone/>
            </a:pPr>
            <a:r>
              <a:rPr lang="zh-CN" altLang="en-US" dirty="0"/>
              <a:t>		绝对定位精度不能满足要求</a:t>
            </a:r>
          </a:p>
          <a:p>
            <a:pPr lvl="1"/>
            <a:endParaRPr lang="zh-CN" altLang="en-US" dirty="0"/>
          </a:p>
        </p:txBody>
      </p:sp>
      <p:pic>
        <p:nvPicPr>
          <p:cNvPr id="7173" name="图片 7172"/>
          <p:cNvPicPr>
            <a:picLocks noChangeAspect="1"/>
          </p:cNvPicPr>
          <p:nvPr/>
        </p:nvPicPr>
        <p:blipFill>
          <a:blip r:embed="rId2"/>
          <a:stretch>
            <a:fillRect/>
          </a:stretch>
        </p:blipFill>
        <p:spPr>
          <a:xfrm>
            <a:off x="1447800" y="2819400"/>
            <a:ext cx="5229225" cy="3505200"/>
          </a:xfrm>
          <a:prstGeom prst="rect">
            <a:avLst/>
          </a:prstGeom>
          <a:noFill/>
          <a:ln w="9525">
            <a:noFill/>
          </a:ln>
        </p:spPr>
      </p:pic>
      <p:sp>
        <p:nvSpPr>
          <p:cNvPr id="5" name="Text Box 4"/>
          <p:cNvSpPr txBox="1">
            <a:spLocks noChangeArrowheads="1"/>
          </p:cNvSpPr>
          <p:nvPr/>
        </p:nvSpPr>
        <p:spPr bwMode="auto">
          <a:xfrm>
            <a:off x="63090" y="188913"/>
            <a:ext cx="9035889" cy="57943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6" name="Rectangle 4">
            <a:extLst>
              <a:ext uri="{FF2B5EF4-FFF2-40B4-BE49-F238E27FC236}">
                <a16:creationId xmlns:a16="http://schemas.microsoft.com/office/drawing/2014/main" xmlns="" id="{835DB35A-DBC9-4F75-8A45-105EA4DA22E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861D4539-0DBB-4A55-9FE9-BB43B160A7EA}"/>
              </a:ext>
            </a:extLst>
          </p:cNvPr>
          <p:cNvSpPr>
            <a:spLocks noGrp="1"/>
          </p:cNvSpPr>
          <p:nvPr>
            <p:ph type="sldNum" sz="quarter" idx="12"/>
          </p:nvPr>
        </p:nvSpPr>
        <p:spPr/>
        <p:txBody>
          <a:bodyPr/>
          <a:lstStyle/>
          <a:p>
            <a:fld id="{8AE93FD2-D0EA-4F29-A3A1-DB8C290D14E3}" type="slidenum">
              <a:rPr lang="en-US" altLang="zh-CN" smtClean="0"/>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标题 8197"/>
          <p:cNvSpPr>
            <a:spLocks noGrp="1"/>
          </p:cNvSpPr>
          <p:nvPr>
            <p:ph type="title"/>
          </p:nvPr>
        </p:nvSpPr>
        <p:spPr>
          <a:xfrm>
            <a:off x="381000" y="1066800"/>
            <a:ext cx="8382000" cy="609600"/>
          </a:xfrm>
        </p:spPr>
        <p:txBody>
          <a:bodyPr anchor="ctr"/>
          <a:lstStyle/>
          <a:p>
            <a:pPr algn="l"/>
            <a:r>
              <a:rPr lang="en-US" altLang="zh-CN" sz="3200" dirty="0"/>
              <a:t> </a:t>
            </a:r>
            <a:r>
              <a:rPr lang="en-US" altLang="zh-CN" sz="3200" dirty="0">
                <a:solidFill>
                  <a:schemeClr val="hlink"/>
                </a:solidFill>
              </a:rPr>
              <a:t>2 </a:t>
            </a:r>
            <a:r>
              <a:rPr lang="zh-CN" altLang="en-US" sz="3200" dirty="0">
                <a:solidFill>
                  <a:schemeClr val="hlink"/>
                </a:solidFill>
              </a:rPr>
              <a:t>差分</a:t>
            </a:r>
            <a:r>
              <a:rPr lang="en-US" altLang="zh-CN" sz="3200" dirty="0">
                <a:solidFill>
                  <a:schemeClr val="hlink"/>
                </a:solidFill>
              </a:rPr>
              <a:t>GPS</a:t>
            </a:r>
            <a:r>
              <a:rPr lang="zh-CN" altLang="en-US" sz="3200" dirty="0">
                <a:solidFill>
                  <a:schemeClr val="hlink"/>
                </a:solidFill>
              </a:rPr>
              <a:t>的基本原理</a:t>
            </a:r>
            <a:endParaRPr lang="zh-CN" altLang="en-US" sz="3200">
              <a:solidFill>
                <a:schemeClr val="hlink"/>
              </a:solidFill>
            </a:endParaRPr>
          </a:p>
        </p:txBody>
      </p:sp>
      <p:sp>
        <p:nvSpPr>
          <p:cNvPr id="8199" name="文本占位符 8198"/>
          <p:cNvSpPr>
            <a:spLocks noGrp="1"/>
          </p:cNvSpPr>
          <p:nvPr>
            <p:ph type="body" idx="1"/>
          </p:nvPr>
        </p:nvSpPr>
        <p:spPr>
          <a:xfrm>
            <a:off x="381000" y="1752600"/>
            <a:ext cx="8382000" cy="4724400"/>
          </a:xfrm>
        </p:spPr>
        <p:txBody>
          <a:bodyPr/>
          <a:lstStyle/>
          <a:p>
            <a:r>
              <a:rPr lang="zh-CN" altLang="en-US" sz="2000" dirty="0"/>
              <a:t>误差的空间相关性</a:t>
            </a:r>
          </a:p>
          <a:p>
            <a:pPr lvl="1"/>
            <a:r>
              <a:rPr lang="zh-CN" altLang="en-US" sz="2000" dirty="0"/>
              <a:t>以上各类误差中除多路径效应均具有较强的空间相关性，从而定位结果也有一定的空间相关性。</a:t>
            </a:r>
          </a:p>
          <a:p>
            <a:r>
              <a:rPr lang="zh-CN" altLang="en-US" sz="2000" dirty="0"/>
              <a:t>差分</a:t>
            </a:r>
            <a:r>
              <a:rPr lang="en-US" altLang="zh-CN" sz="2000" dirty="0"/>
              <a:t>GPS</a:t>
            </a:r>
            <a:r>
              <a:rPr lang="zh-CN" altLang="en-US" sz="2000" dirty="0"/>
              <a:t>的基本原理</a:t>
            </a:r>
          </a:p>
          <a:p>
            <a:pPr lvl="1"/>
            <a:r>
              <a:rPr lang="zh-CN" altLang="en-US" sz="2000" dirty="0"/>
              <a:t>利用基准站（设在坐标精确已知的点上）测定具有空间相关性的误差或其对测量定位结果的影响，供流动站改正其观测值或定位结果。</a:t>
            </a:r>
          </a:p>
          <a:p>
            <a:r>
              <a:rPr lang="zh-CN" altLang="en-US" sz="2000" dirty="0"/>
              <a:t>差分改正数的类型</a:t>
            </a:r>
            <a:endParaRPr lang="zh-CN" altLang="en-US" sz="2000"/>
          </a:p>
          <a:p>
            <a:pPr lvl="1"/>
            <a:r>
              <a:rPr lang="zh-CN" altLang="en-US" sz="2000" dirty="0"/>
              <a:t>位置（坐标改正数）改正数：基准站上的接收机对</a:t>
            </a:r>
            <a:r>
              <a:rPr lang="en-US" altLang="zh-CN" sz="2000" dirty="0"/>
              <a:t>GPS</a:t>
            </a:r>
            <a:r>
              <a:rPr lang="zh-CN" altLang="en-US" sz="2000" dirty="0"/>
              <a:t>卫星进行观测，确定出测站的观测坐标，测站的已知坐标与观测坐标之差即为位置的改正数。</a:t>
            </a:r>
          </a:p>
          <a:p>
            <a:pPr lvl="1"/>
            <a:r>
              <a:rPr lang="zh-CN" altLang="en-US" sz="2000" dirty="0"/>
              <a:t>距离改正数：利用基准站坐标和卫星星历可计算出站星间的计算距离，计算距离减去观测距离即为距离改正数</a:t>
            </a:r>
          </a:p>
        </p:txBody>
      </p:sp>
      <p:sp>
        <p:nvSpPr>
          <p:cNvPr id="4" name="Text Box 4"/>
          <p:cNvSpPr txBox="1">
            <a:spLocks noChangeArrowheads="1"/>
          </p:cNvSpPr>
          <p:nvPr/>
        </p:nvSpPr>
        <p:spPr bwMode="auto">
          <a:xfrm>
            <a:off x="63090" y="188913"/>
            <a:ext cx="9035889" cy="57943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5" name="Rectangle 4">
            <a:extLst>
              <a:ext uri="{FF2B5EF4-FFF2-40B4-BE49-F238E27FC236}">
                <a16:creationId xmlns:a16="http://schemas.microsoft.com/office/drawing/2014/main" xmlns="" id="{53C5A1AE-BFAF-49DD-B142-2E5360F0D3A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E9AA9B84-ECB7-42A3-B1B4-B903826BE219}"/>
              </a:ext>
            </a:extLst>
          </p:cNvPr>
          <p:cNvSpPr>
            <a:spLocks noGrp="1"/>
          </p:cNvSpPr>
          <p:nvPr>
            <p:ph type="sldNum" sz="quarter" idx="12"/>
          </p:nvPr>
        </p:nvSpPr>
        <p:spPr/>
        <p:txBody>
          <a:bodyPr/>
          <a:lstStyle/>
          <a:p>
            <a:fld id="{8AE93FD2-D0EA-4F29-A3A1-DB8C290D14E3}" type="slidenum">
              <a:rPr lang="en-US" altLang="zh-CN" smtClean="0"/>
              <a:t>57</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7409"/>
          <p:cNvPicPr>
            <a:picLocks noChangeAspect="1"/>
          </p:cNvPicPr>
          <p:nvPr/>
        </p:nvPicPr>
        <p:blipFill>
          <a:blip r:embed="rId2"/>
          <a:stretch>
            <a:fillRect/>
          </a:stretch>
        </p:blipFill>
        <p:spPr>
          <a:xfrm>
            <a:off x="3842384" y="1340768"/>
            <a:ext cx="4985385" cy="3547745"/>
          </a:xfrm>
          <a:prstGeom prst="rect">
            <a:avLst/>
          </a:prstGeom>
          <a:noFill/>
          <a:ln w="9525">
            <a:noFill/>
          </a:ln>
        </p:spPr>
      </p:pic>
      <p:sp>
        <p:nvSpPr>
          <p:cNvPr id="2" name="文本框 1"/>
          <p:cNvSpPr txBox="1"/>
          <p:nvPr/>
        </p:nvSpPr>
        <p:spPr>
          <a:xfrm>
            <a:off x="5364088" y="4905375"/>
            <a:ext cx="1750695" cy="518160"/>
          </a:xfrm>
          <a:prstGeom prst="rect">
            <a:avLst/>
          </a:prstGeom>
          <a:noFill/>
        </p:spPr>
        <p:txBody>
          <a:bodyPr wrap="none" rtlCol="0">
            <a:spAutoFit/>
          </a:bodyPr>
          <a:lstStyle/>
          <a:p>
            <a:r>
              <a:rPr lang="en-US" altLang="zh-CN" dirty="0"/>
              <a:t>GPS-RTK</a:t>
            </a:r>
          </a:p>
        </p:txBody>
      </p:sp>
      <p:sp>
        <p:nvSpPr>
          <p:cNvPr id="3" name="文本框 2"/>
          <p:cNvSpPr txBox="1"/>
          <p:nvPr/>
        </p:nvSpPr>
        <p:spPr>
          <a:xfrm>
            <a:off x="495300" y="1232535"/>
            <a:ext cx="3112135" cy="3931920"/>
          </a:xfrm>
          <a:prstGeom prst="rect">
            <a:avLst/>
          </a:prstGeom>
          <a:noFill/>
        </p:spPr>
        <p:txBody>
          <a:bodyPr wrap="square" rtlCol="0" anchor="t">
            <a:spAutoFit/>
          </a:bodyPr>
          <a:lstStyle/>
          <a:p>
            <a:r>
              <a:rPr lang="zh-CN" altLang="en-US" sz="1800"/>
              <a:t>RTK（Real - time kinematic）实时动态差分法。这是一种新的常用的GPS测量方法，以前的静态、快速静态、动态测量都需要事后进行解算才能获得厘米级的精度，而RTK是能够在野外实时得到厘米级定位精度的测量方法，它采用了载波相位动态实时差分方法，是GPS应用的重大里程碑，它的出现为工程放样、地形测图，各种控制测量带来了新曙光，极大地提高了外业作业效率。</a:t>
            </a:r>
          </a:p>
        </p:txBody>
      </p:sp>
      <p:sp>
        <p:nvSpPr>
          <p:cNvPr id="5" name="Text Box 4"/>
          <p:cNvSpPr txBox="1">
            <a:spLocks noChangeArrowheads="1"/>
          </p:cNvSpPr>
          <p:nvPr/>
        </p:nvSpPr>
        <p:spPr bwMode="auto">
          <a:xfrm>
            <a:off x="63090" y="188913"/>
            <a:ext cx="9035889" cy="57943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GPS</a:t>
            </a:r>
            <a:endParaRPr lang="zh-CN" altLang="en-US" dirty="0">
              <a:solidFill>
                <a:schemeClr val="tx1"/>
              </a:solidFill>
            </a:endParaRPr>
          </a:p>
        </p:txBody>
      </p:sp>
      <p:sp>
        <p:nvSpPr>
          <p:cNvPr id="6" name="Rectangle 4">
            <a:extLst>
              <a:ext uri="{FF2B5EF4-FFF2-40B4-BE49-F238E27FC236}">
                <a16:creationId xmlns:a16="http://schemas.microsoft.com/office/drawing/2014/main" xmlns="" id="{2BB5BCFE-0548-4CAA-BCCD-328850757F1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3.3 </a:t>
            </a:r>
            <a:r>
              <a:rPr lang="zh-CN" altLang="en-US" sz="1800" b="0" i="1" dirty="0">
                <a:effectLst/>
                <a:latin typeface="宋体" charset="-122"/>
                <a:ea typeface="宋体" charset="-122"/>
              </a:rPr>
              <a:t>内部传感器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7DAFF6FC-731F-47B3-A744-B15DC5AEDFDC}"/>
              </a:ext>
            </a:extLst>
          </p:cNvPr>
          <p:cNvSpPr>
            <a:spLocks noGrp="1"/>
          </p:cNvSpPr>
          <p:nvPr>
            <p:ph type="sldNum" sz="quarter" idx="12"/>
          </p:nvPr>
        </p:nvSpPr>
        <p:spPr/>
        <p:txBody>
          <a:bodyPr/>
          <a:lstStyle/>
          <a:p>
            <a:fld id="{7347B80C-AA43-4929-B396-1C9CA25DAE9E}" type="slidenum">
              <a:rPr lang="en-US" altLang="zh-CN" smtClean="0"/>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solidFill>
                  <a:srgbClr val="FC3A3A"/>
                </a:solidFill>
                <a:effectLst>
                  <a:outerShdw blurRad="38100" dist="38100" dir="2700000" algn="tl">
                    <a:srgbClr val="000000"/>
                  </a:outerShdw>
                </a:effectLst>
                <a:ea typeface="宋体" pitchFamily="2" charset="-122"/>
              </a:rPr>
              <a:t>3</a:t>
            </a:r>
            <a:r>
              <a:rPr kumimoji="1" lang="en-US" altLang="zh-CN" sz="4000" b="1" dirty="0">
                <a:solidFill>
                  <a:srgbClr val="FC3A3A"/>
                </a:solidFill>
                <a:effectLst>
                  <a:outerShdw blurRad="38100" dist="38100" dir="2700000" algn="tl">
                    <a:srgbClr val="000000"/>
                  </a:outerShdw>
                </a:effectLst>
                <a:ea typeface="宋体" pitchFamily="2" charset="-122"/>
              </a:rPr>
              <a:t>.4 </a:t>
            </a:r>
            <a:r>
              <a:rPr kumimoji="1" lang="zh-CN" altLang="en-US" sz="4000" b="1" dirty="0">
                <a:solidFill>
                  <a:srgbClr val="FC3A3A"/>
                </a:solidFill>
                <a:effectLst>
                  <a:outerShdw blurRad="38100" dist="38100" dir="2700000" algn="tl">
                    <a:srgbClr val="000000"/>
                  </a:outerShdw>
                </a:effectLst>
                <a:ea typeface="宋体" pitchFamily="2" charset="-122"/>
              </a:rPr>
              <a:t>外部</a:t>
            </a:r>
            <a:r>
              <a:rPr lang="zh-CN" altLang="en-US" sz="4000" dirty="0">
                <a:solidFill>
                  <a:srgbClr val="FC3A3A"/>
                </a:solidFill>
                <a:effectLst>
                  <a:outerShdw blurRad="38100" dist="38100" dir="2700000" algn="tl">
                    <a:srgbClr val="000000"/>
                  </a:outerShdw>
                </a:effectLst>
                <a:ea typeface="宋体" pitchFamily="2" charset="-122"/>
              </a:rPr>
              <a:t>传感器</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xmlns="" id="{BD1ACB3B-46A3-4290-BB5A-3EE3428378EB}"/>
              </a:ext>
            </a:extLst>
          </p:cNvPr>
          <p:cNvSpPr>
            <a:spLocks noGrp="1"/>
          </p:cNvSpPr>
          <p:nvPr>
            <p:ph type="sldNum" sz="quarter" idx="12"/>
          </p:nvPr>
        </p:nvSpPr>
        <p:spPr/>
        <p:txBody>
          <a:bodyPr/>
          <a:lstStyle/>
          <a:p>
            <a:fld id="{A379167F-0E9D-4B64-BC75-927482D095DB}" type="slidenum">
              <a:rPr lang="zh-CN" altLang="en-US" smtClean="0"/>
              <a:t>59</a:t>
            </a:fld>
            <a:endParaRPr lang="zh-CN" altLang="en-US"/>
          </a:p>
        </p:txBody>
      </p:sp>
    </p:spTree>
    <p:extLst>
      <p:ext uri="{BB962C8B-B14F-4D97-AF65-F5344CB8AC3E}">
        <p14:creationId xmlns:p14="http://schemas.microsoft.com/office/powerpoint/2010/main" val="2137976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a:extLst>
              <a:ext uri="{FF2B5EF4-FFF2-40B4-BE49-F238E27FC236}">
                <a16:creationId xmlns:a16="http://schemas.microsoft.com/office/drawing/2014/main" xmlns="" id="{8443B7F2-2C33-40F1-A93E-F5897EC8CAC4}"/>
              </a:ext>
            </a:extLst>
          </p:cNvPr>
          <p:cNvSpPr>
            <a:spLocks noGrp="1" noChangeArrowheads="1"/>
          </p:cNvSpPr>
          <p:nvPr>
            <p:ph type="title"/>
          </p:nvPr>
        </p:nvSpPr>
        <p:spPr/>
        <p:txBody>
          <a:bodyPr/>
          <a:lstStyle/>
          <a:p>
            <a:pPr eaLnBrk="1" hangingPunct="1"/>
            <a:r>
              <a:rPr lang="zh-CN" altLang="en-US" b="1" dirty="0">
                <a:solidFill>
                  <a:schemeClr val="tx1"/>
                </a:solidFill>
                <a:latin typeface="隶书" panose="02010509060101010101" pitchFamily="49" charset="-122"/>
              </a:rPr>
              <a:t>传感器的特性</a:t>
            </a:r>
          </a:p>
        </p:txBody>
      </p:sp>
      <p:sp>
        <p:nvSpPr>
          <p:cNvPr id="458755" name="Rectangle 3">
            <a:extLst>
              <a:ext uri="{FF2B5EF4-FFF2-40B4-BE49-F238E27FC236}">
                <a16:creationId xmlns:a16="http://schemas.microsoft.com/office/drawing/2014/main" xmlns="" id="{E3769CFE-FE21-429F-9688-6DCA9BA95945}"/>
              </a:ext>
            </a:extLst>
          </p:cNvPr>
          <p:cNvSpPr>
            <a:spLocks noGrp="1" noChangeArrowheads="1"/>
          </p:cNvSpPr>
          <p:nvPr>
            <p:ph type="body" idx="1"/>
          </p:nvPr>
        </p:nvSpPr>
        <p:spPr>
          <a:xfrm>
            <a:off x="838200" y="2057400"/>
            <a:ext cx="7696200" cy="4114800"/>
          </a:xfrm>
        </p:spPr>
        <p:txBody>
          <a:bodyPr/>
          <a:lstStyle/>
          <a:p>
            <a:pPr marL="0" indent="0" eaLnBrk="1" hangingPunct="1">
              <a:buNone/>
            </a:pPr>
            <a:r>
              <a:rPr lang="zh-CN" altLang="en-US" dirty="0"/>
              <a:t>为了说明传感器的性能、特性以及输入</a:t>
            </a:r>
            <a:r>
              <a:rPr lang="en-US" altLang="zh-CN" dirty="0"/>
              <a:t>-</a:t>
            </a:r>
            <a:r>
              <a:rPr lang="zh-CN" altLang="en-US" dirty="0"/>
              <a:t>输出关系，规定了一系列的测试指标，主要的有：静态模型，线性度，灵敏度，迟滞，重复性，分辨率，长期稳定性，温度稳定性，抗干扰性，阈值（死区），总精度，频率响应特性，阶跃响应特性等。其中最后两项为动态特性，其余为静态特性。</a:t>
            </a:r>
            <a:endParaRPr lang="zh-CN" altLang="en-US" dirty="0">
              <a:solidFill>
                <a:schemeClr val="tx1"/>
              </a:solidFill>
            </a:endParaRPr>
          </a:p>
          <a:p>
            <a:pPr eaLnBrk="1" hangingPunct="1"/>
            <a:endParaRPr lang="zh-CN" altLang="en-US" dirty="0">
              <a:solidFill>
                <a:schemeClr val="tx1"/>
              </a:solidFill>
            </a:endParaRPr>
          </a:p>
        </p:txBody>
      </p:sp>
      <p:sp>
        <p:nvSpPr>
          <p:cNvPr id="5" name="Rectangle 4">
            <a:extLst>
              <a:ext uri="{FF2B5EF4-FFF2-40B4-BE49-F238E27FC236}">
                <a16:creationId xmlns:a16="http://schemas.microsoft.com/office/drawing/2014/main" xmlns="" id="{BDF0AFF6-F608-4A2B-AC2D-19E48C6E78A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4D872474-4BC1-4A30-87AB-BF170C4668CE}"/>
              </a:ext>
            </a:extLst>
          </p:cNvPr>
          <p:cNvSpPr>
            <a:spLocks noGrp="1"/>
          </p:cNvSpPr>
          <p:nvPr>
            <p:ph type="sldNum" sz="quarter" idx="12"/>
          </p:nvPr>
        </p:nvSpPr>
        <p:spPr/>
        <p:txBody>
          <a:bodyPr/>
          <a:lstStyle/>
          <a:p>
            <a:fld id="{8AE93FD2-D0EA-4F29-A3A1-DB8C290D14E3}" type="slidenum">
              <a:rPr lang="en-US" altLang="zh-CN" smtClean="0"/>
              <a:t>6</a:t>
            </a:fld>
            <a:endParaRPr lang="en-US" altLang="zh-CN"/>
          </a:p>
        </p:txBody>
      </p:sp>
    </p:spTree>
    <p:extLst>
      <p:ext uri="{BB962C8B-B14F-4D97-AF65-F5344CB8AC3E}">
        <p14:creationId xmlns:p14="http://schemas.microsoft.com/office/powerpoint/2010/main" val="2838866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接触觉传感器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chemeClr val="tx1"/>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2" y="908720"/>
            <a:ext cx="8636421" cy="499304"/>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2000">
                <a:effectLst/>
                <a:latin typeface="华文中宋" panose="02010600040101010101" pitchFamily="2" charset="-122"/>
                <a:ea typeface="华文中宋" panose="02010600040101010101" pitchFamily="2" charset="-122"/>
              </a:rPr>
              <a:t>开关式，输出</a:t>
            </a:r>
            <a:r>
              <a:rPr lang="en-US" altLang="zh-CN" sz="2000">
                <a:effectLst/>
                <a:latin typeface="华文中宋" panose="02010600040101010101" pitchFamily="2" charset="-122"/>
                <a:ea typeface="华文中宋" panose="02010600040101010101" pitchFamily="2" charset="-122"/>
              </a:rPr>
              <a:t>0,1</a:t>
            </a:r>
            <a:r>
              <a:rPr lang="zh-CN" altLang="en-US" sz="2000">
                <a:effectLst/>
                <a:latin typeface="华文中宋" panose="02010600040101010101" pitchFamily="2" charset="-122"/>
                <a:ea typeface="华文中宋" panose="02010600040101010101" pitchFamily="2" charset="-122"/>
              </a:rPr>
              <a:t>信号，形式多样。</a:t>
            </a:r>
            <a:endParaRPr lang="en-US" altLang="zh-CN" sz="2000" b="0" i="1">
              <a:effectLst/>
              <a:latin typeface="+mj-lt"/>
              <a:ea typeface="华文中宋" panose="02010600040101010101" pitchFamily="2" charset="-122"/>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5" y="2132856"/>
            <a:ext cx="8710974" cy="332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4">
            <a:extLst>
              <a:ext uri="{FF2B5EF4-FFF2-40B4-BE49-F238E27FC236}">
                <a16:creationId xmlns:a16="http://schemas.microsoft.com/office/drawing/2014/main" xmlns="" id="{88618CC8-DFC4-4D76-9636-FB7E7E38105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5C1626ED-53D5-4894-A165-C512FDC60C66}"/>
              </a:ext>
            </a:extLst>
          </p:cNvPr>
          <p:cNvSpPr>
            <a:spLocks noGrp="1"/>
          </p:cNvSpPr>
          <p:nvPr>
            <p:ph type="sldNum" sz="quarter" idx="12"/>
          </p:nvPr>
        </p:nvSpPr>
        <p:spPr/>
        <p:txBody>
          <a:bodyPr/>
          <a:lstStyle/>
          <a:p>
            <a:fld id="{7347B80C-AA43-4929-B396-1C9CA25DAE9E}" type="slidenum">
              <a:rPr lang="en-US" altLang="zh-CN" smtClean="0"/>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滑觉传感器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1" y="1120629"/>
            <a:ext cx="8636421" cy="1077218"/>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dirty="0">
                <a:solidFill>
                  <a:srgbClr val="FF0000"/>
                </a:solidFill>
                <a:effectLst/>
                <a:latin typeface="+mn-lt"/>
                <a:ea typeface="华文中宋" panose="02010600040101010101" pitchFamily="2" charset="-122"/>
              </a:rPr>
              <a:t>测量对象</a:t>
            </a:r>
            <a:r>
              <a:rPr lang="zh-CN" altLang="en-US" sz="1800" b="0" dirty="0">
                <a:solidFill>
                  <a:srgbClr val="006600"/>
                </a:solidFill>
                <a:effectLst/>
                <a:latin typeface="+mn-lt"/>
                <a:ea typeface="华文中宋" panose="02010600040101010101" pitchFamily="2" charset="-122"/>
              </a:rPr>
              <a:t>：</a:t>
            </a:r>
            <a:r>
              <a:rPr lang="zh-CN" altLang="zh-CN" sz="1800" b="0" dirty="0">
                <a:solidFill>
                  <a:srgbClr val="006600"/>
                </a:solidFill>
                <a:effectLst/>
                <a:latin typeface="+mn-lt"/>
                <a:ea typeface="华文中宋" panose="02010600040101010101" pitchFamily="2" charset="-122"/>
              </a:rPr>
              <a:t>用于判断和测量机器人抓握或搬运物体时物体所产生的滑移。</a:t>
            </a:r>
            <a:endParaRPr lang="en-US" altLang="zh-CN" sz="1800" b="0" dirty="0">
              <a:solidFill>
                <a:srgbClr val="006600"/>
              </a:solidFill>
              <a:effectLst/>
              <a:latin typeface="+mn-lt"/>
              <a:ea typeface="华文中宋" panose="02010600040101010101" pitchFamily="2" charset="-122"/>
            </a:endParaRPr>
          </a:p>
          <a:p>
            <a:pPr marL="342900" indent="-342900">
              <a:lnSpc>
                <a:spcPct val="150000"/>
              </a:lnSpc>
              <a:spcBef>
                <a:spcPts val="1200"/>
              </a:spcBef>
              <a:buFont typeface="Wingdings" panose="05000000000000000000" pitchFamily="2" charset="2"/>
              <a:buChar char="p"/>
            </a:pPr>
            <a:r>
              <a:rPr lang="zh-CN" altLang="en-US" sz="1800" dirty="0">
                <a:solidFill>
                  <a:srgbClr val="FF0000"/>
                </a:solidFill>
                <a:effectLst/>
                <a:latin typeface="+mn-lt"/>
                <a:ea typeface="华文中宋" panose="02010600040101010101" pitchFamily="2" charset="-122"/>
              </a:rPr>
              <a:t>分类：</a:t>
            </a:r>
            <a:r>
              <a:rPr lang="zh-CN" altLang="zh-CN" sz="1800" b="0" dirty="0">
                <a:solidFill>
                  <a:srgbClr val="006600"/>
                </a:solidFill>
                <a:effectLst/>
                <a:latin typeface="+mn-lt"/>
                <a:ea typeface="华文中宋" panose="02010600040101010101" pitchFamily="2" charset="-122"/>
              </a:rPr>
              <a:t>分为无方向性、单方向性和全方向性</a:t>
            </a:r>
            <a:endParaRPr lang="en-US" altLang="zh-CN" sz="1800" b="0" dirty="0">
              <a:solidFill>
                <a:srgbClr val="006600"/>
              </a:solidFill>
              <a:effectLst/>
              <a:latin typeface="+mn-lt"/>
              <a:ea typeface="华文中宋" panose="02010600040101010101" pitchFamily="2" charset="-122"/>
            </a:endParaRP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348880"/>
            <a:ext cx="7452320" cy="42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a:extLst>
              <a:ext uri="{FF2B5EF4-FFF2-40B4-BE49-F238E27FC236}">
                <a16:creationId xmlns:a16="http://schemas.microsoft.com/office/drawing/2014/main" xmlns="" id="{6C9608D2-F9C3-4272-8A68-8219BEB9BDA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5B672315-B248-46A2-A474-42250574D394}"/>
              </a:ext>
            </a:extLst>
          </p:cNvPr>
          <p:cNvSpPr>
            <a:spLocks noGrp="1"/>
          </p:cNvSpPr>
          <p:nvPr>
            <p:ph type="sldNum" sz="quarter" idx="12"/>
          </p:nvPr>
        </p:nvSpPr>
        <p:spPr/>
        <p:txBody>
          <a:bodyPr/>
          <a:lstStyle/>
          <a:p>
            <a:fld id="{7347B80C-AA43-4929-B396-1C9CA25DAE9E}" type="slidenum">
              <a:rPr lang="en-US" altLang="zh-CN" smtClean="0"/>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力觉传感器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112041" y="980728"/>
            <a:ext cx="8636421" cy="458652"/>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zh-CN" sz="1800">
                <a:solidFill>
                  <a:schemeClr val="tx1"/>
                </a:solidFill>
                <a:effectLst/>
                <a:latin typeface="+mn-lt"/>
                <a:ea typeface="华文中宋" panose="02010600040101010101" pitchFamily="2" charset="-122"/>
              </a:rPr>
              <a:t>基于电流感知的电机驱动力矩检测</a:t>
            </a:r>
            <a:endParaRPr lang="en-US" altLang="zh-CN" sz="1800" b="0">
              <a:solidFill>
                <a:schemeClr val="tx1"/>
              </a:solidFill>
              <a:effectLst/>
              <a:latin typeface="+mn-lt"/>
              <a:ea typeface="华文中宋" panose="02010600040101010101"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116105" y="1700808"/>
          <a:ext cx="1314146" cy="432048"/>
        </p:xfrm>
        <a:graphic>
          <a:graphicData uri="http://schemas.openxmlformats.org/presentationml/2006/ole">
            <mc:AlternateContent xmlns:mc="http://schemas.openxmlformats.org/markup-compatibility/2006">
              <mc:Choice xmlns:v="urn:schemas-microsoft-com:vml" Requires="v">
                <p:oleObj spid="_x0000_s44271" r:id="rId4" imgW="698500" imgH="228600" progId="Equation.DSMT4">
                  <p:embed/>
                </p:oleObj>
              </mc:Choice>
              <mc:Fallback>
                <p:oleObj r:id="rId4" imgW="6985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105" y="1700808"/>
                        <a:ext cx="1314146" cy="432048"/>
                      </a:xfrm>
                      <a:prstGeom prst="rect">
                        <a:avLst/>
                      </a:prstGeom>
                      <a:noFill/>
                    </p:spPr>
                  </p:pic>
                </p:oleObj>
              </mc:Fallback>
            </mc:AlternateContent>
          </a:graphicData>
        </a:graphic>
      </p:graphicFrame>
      <p:sp>
        <p:nvSpPr>
          <p:cNvPr id="11" name="矩形 10"/>
          <p:cNvSpPr/>
          <p:nvPr/>
        </p:nvSpPr>
        <p:spPr>
          <a:xfrm>
            <a:off x="129566" y="2204864"/>
            <a:ext cx="8636421"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电阻应变片</a:t>
            </a:r>
            <a:endParaRPr lang="en-US" altLang="zh-CN" sz="1800" b="0">
              <a:solidFill>
                <a:schemeClr val="tx1"/>
              </a:solidFill>
              <a:effectLst/>
              <a:latin typeface="+mn-lt"/>
              <a:ea typeface="华文中宋" panose="02010600040101010101" pitchFamily="2" charset="-122"/>
            </a:endParaRPr>
          </a:p>
        </p:txBody>
      </p:sp>
      <p:sp>
        <p:nvSpPr>
          <p:cNvPr id="12" name="矩形 11"/>
          <p:cNvSpPr/>
          <p:nvPr/>
        </p:nvSpPr>
        <p:spPr>
          <a:xfrm>
            <a:off x="134840" y="2636912"/>
            <a:ext cx="9009160" cy="830997"/>
          </a:xfrm>
          <a:prstGeom prst="rect">
            <a:avLst/>
          </a:prstGeom>
        </p:spPr>
        <p:txBody>
          <a:bodyPr wrap="square">
            <a:spAutoFit/>
          </a:bodyPr>
          <a:lstStyle/>
          <a:p>
            <a:pPr>
              <a:lnSpc>
                <a:spcPct val="150000"/>
              </a:lnSpc>
              <a:spcBef>
                <a:spcPts val="1200"/>
              </a:spcBef>
            </a:pPr>
            <a:r>
              <a:rPr lang="zh-CN" altLang="en-US" sz="1600">
                <a:solidFill>
                  <a:srgbClr val="FF0000"/>
                </a:solidFill>
                <a:effectLst/>
                <a:latin typeface="华文中宋" panose="02010600040101010101" pitchFamily="2" charset="-122"/>
                <a:ea typeface="华文中宋" panose="02010600040101010101" pitchFamily="2" charset="-122"/>
              </a:rPr>
              <a:t>基本原理</a:t>
            </a:r>
            <a:r>
              <a:rPr lang="zh-CN" altLang="en-US" sz="1600">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基于电阻应变效应</a:t>
            </a:r>
            <a:r>
              <a:rPr lang="zh-CN" altLang="en-US" sz="1600" b="0">
                <a:solidFill>
                  <a:srgbClr val="006600"/>
                </a:solidFill>
                <a:effectLst/>
                <a:latin typeface="黑体" panose="02010609060101010101" pitchFamily="2" charset="-122"/>
                <a:ea typeface="黑体" panose="0201060906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金属导线两端受拉力时伸长变形，横截面积缩小；金属电阻丝在变形后，电导率也会有所改变，</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6241237" y="3573016"/>
          <a:ext cx="995059" cy="278031"/>
        </p:xfrm>
        <a:graphic>
          <a:graphicData uri="http://schemas.openxmlformats.org/presentationml/2006/ole">
            <mc:AlternateContent xmlns:mc="http://schemas.openxmlformats.org/markup-compatibility/2006">
              <mc:Choice xmlns:v="urn:schemas-microsoft-com:vml" Requires="v">
                <p:oleObj spid="_x0000_s44272" r:id="rId6" imgW="647700" imgH="177800" progId="Equation.DSMT4">
                  <p:embed/>
                </p:oleObj>
              </mc:Choice>
              <mc:Fallback>
                <p:oleObj r:id="rId6" imgW="647700" imgH="1778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1237" y="3573016"/>
                        <a:ext cx="995059" cy="278031"/>
                      </a:xfrm>
                      <a:prstGeom prst="rect">
                        <a:avLst/>
                      </a:prstGeom>
                      <a:noFill/>
                    </p:spPr>
                  </p:pic>
                </p:oleObj>
              </mc:Fallback>
            </mc:AlternateContent>
          </a:graphicData>
        </a:graphic>
      </p:graphicFrame>
      <p:pic>
        <p:nvPicPr>
          <p:cNvPr id="4404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120" y="3506171"/>
            <a:ext cx="4896544" cy="49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7"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648" y="4379141"/>
            <a:ext cx="2592288" cy="225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8"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9797" y="4303275"/>
            <a:ext cx="2339757" cy="232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4">
            <a:extLst>
              <a:ext uri="{FF2B5EF4-FFF2-40B4-BE49-F238E27FC236}">
                <a16:creationId xmlns:a16="http://schemas.microsoft.com/office/drawing/2014/main" xmlns="" id="{D135A67D-FA7C-4312-8DC6-53B65A27605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6" name="灯片编号占位符 5">
            <a:extLst>
              <a:ext uri="{FF2B5EF4-FFF2-40B4-BE49-F238E27FC236}">
                <a16:creationId xmlns:a16="http://schemas.microsoft.com/office/drawing/2014/main" xmlns="" id="{678A449D-A970-4CAE-93D1-872E8E06E7FA}"/>
              </a:ext>
            </a:extLst>
          </p:cNvPr>
          <p:cNvSpPr>
            <a:spLocks noGrp="1"/>
          </p:cNvSpPr>
          <p:nvPr>
            <p:ph type="sldNum" sz="quarter" idx="12"/>
          </p:nvPr>
        </p:nvSpPr>
        <p:spPr/>
        <p:txBody>
          <a:bodyPr/>
          <a:lstStyle/>
          <a:p>
            <a:fld id="{7347B80C-AA43-4929-B396-1C9CA25DAE9E}" type="slidenum">
              <a:rPr lang="en-US" altLang="zh-CN" smtClean="0"/>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力觉传感器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128511" y="1124744"/>
            <a:ext cx="8636421" cy="458652"/>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压电式力传感器</a:t>
            </a:r>
            <a:endParaRPr lang="en-US" altLang="zh-CN" sz="1800" b="0">
              <a:solidFill>
                <a:schemeClr val="tx1"/>
              </a:solidFill>
              <a:effectLst/>
              <a:latin typeface="+mn-lt"/>
              <a:ea typeface="华文中宋" panose="02010600040101010101" pitchFamily="2" charset="-122"/>
            </a:endParaRPr>
          </a:p>
        </p:txBody>
      </p:sp>
      <p:sp>
        <p:nvSpPr>
          <p:cNvPr id="12" name="矩形 11"/>
          <p:cNvSpPr/>
          <p:nvPr/>
        </p:nvSpPr>
        <p:spPr>
          <a:xfrm>
            <a:off x="251519" y="1700808"/>
            <a:ext cx="5560757" cy="1200329"/>
          </a:xfrm>
          <a:prstGeom prst="rect">
            <a:avLst/>
          </a:prstGeom>
        </p:spPr>
        <p:txBody>
          <a:bodyPr wrap="square">
            <a:spAutoFit/>
          </a:bodyPr>
          <a:lstStyle/>
          <a:p>
            <a:pPr>
              <a:lnSpc>
                <a:spcPct val="150000"/>
              </a:lnSpc>
              <a:spcBef>
                <a:spcPts val="1200"/>
              </a:spcBef>
            </a:pPr>
            <a:r>
              <a:rPr lang="zh-CN" altLang="en-US" sz="1600">
                <a:solidFill>
                  <a:srgbClr val="FF0000"/>
                </a:solidFill>
                <a:effectLst/>
                <a:latin typeface="华文中宋" panose="02010600040101010101" pitchFamily="2" charset="-122"/>
                <a:ea typeface="华文中宋" panose="02010600040101010101" pitchFamily="2" charset="-122"/>
              </a:rPr>
              <a:t>基本原理</a:t>
            </a:r>
            <a:r>
              <a:rPr lang="zh-CN" altLang="en-US" sz="1600">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以具有</a:t>
            </a:r>
            <a:r>
              <a:rPr lang="zh-CN" altLang="zh-CN" sz="1600" b="0">
                <a:solidFill>
                  <a:srgbClr val="FF0000"/>
                </a:solidFill>
                <a:effectLst/>
                <a:latin typeface="黑体" panose="02010609060101010101" pitchFamily="2" charset="-122"/>
                <a:ea typeface="黑体" panose="02010609060101010101" pitchFamily="2" charset="-122"/>
              </a:rPr>
              <a:t>压电效应</a:t>
            </a:r>
            <a:r>
              <a:rPr lang="zh-CN" altLang="zh-CN" sz="1600" b="0">
                <a:solidFill>
                  <a:srgbClr val="006600"/>
                </a:solidFill>
                <a:effectLst/>
                <a:latin typeface="黑体" panose="02010609060101010101" pitchFamily="2" charset="-122"/>
                <a:ea typeface="黑体" panose="02010609060101010101" pitchFamily="2" charset="-122"/>
              </a:rPr>
              <a:t>的器件为核心</a:t>
            </a:r>
            <a:r>
              <a:rPr lang="zh-CN" altLang="en-US" sz="1600" b="0">
                <a:solidFill>
                  <a:srgbClr val="006600"/>
                </a:solidFill>
                <a:effectLst/>
                <a:latin typeface="黑体" panose="02010609060101010101" pitchFamily="2" charset="-122"/>
                <a:ea typeface="黑体" panose="0201060906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所谓压电效应，粒子型晶体的电介质在外部力的作用下发生形变，并产生极化现象，即晶体内部正负电荷中心相对转移而产生电极化</a:t>
            </a:r>
            <a:r>
              <a:rPr lang="zh-CN" altLang="en-US" sz="1600" b="0">
                <a:solidFill>
                  <a:srgbClr val="006600"/>
                </a:solidFill>
                <a:effectLst/>
                <a:latin typeface="黑体" panose="02010609060101010101" pitchFamily="2" charset="-122"/>
                <a:ea typeface="黑体" panose="02010609060101010101" pitchFamily="2" charset="-122"/>
              </a:rPr>
              <a:t>。</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277" y="1121458"/>
            <a:ext cx="3008195" cy="208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44286" y="3068960"/>
            <a:ext cx="4084424"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zh-CN" sz="1800">
                <a:solidFill>
                  <a:schemeClr val="tx1"/>
                </a:solidFill>
                <a:effectLst/>
                <a:latin typeface="+mn-lt"/>
                <a:ea typeface="华文中宋" panose="02010600040101010101" pitchFamily="2" charset="-122"/>
              </a:rPr>
              <a:t>多自由度</a:t>
            </a:r>
            <a:r>
              <a:rPr lang="zh-CN" altLang="en-US" sz="1800">
                <a:solidFill>
                  <a:schemeClr val="tx1"/>
                </a:solidFill>
                <a:effectLst/>
                <a:latin typeface="+mn-lt"/>
                <a:ea typeface="华文中宋" panose="02010600040101010101" pitchFamily="2" charset="-122"/>
              </a:rPr>
              <a:t>腕</a:t>
            </a:r>
            <a:r>
              <a:rPr lang="zh-CN" altLang="zh-CN" sz="1800">
                <a:solidFill>
                  <a:schemeClr val="tx1"/>
                </a:solidFill>
                <a:effectLst/>
                <a:latin typeface="+mn-lt"/>
                <a:ea typeface="华文中宋" panose="02010600040101010101" pitchFamily="2" charset="-122"/>
              </a:rPr>
              <a:t>力传感器</a:t>
            </a:r>
            <a:endParaRPr lang="zh-CN" altLang="en-US" sz="1800">
              <a:solidFill>
                <a:schemeClr val="tx1"/>
              </a:solidFill>
              <a:effectLst/>
              <a:latin typeface="+mn-lt"/>
              <a:ea typeface="华文中宋" panose="02010600040101010101" pitchFamily="2" charset="-122"/>
            </a:endParaRPr>
          </a:p>
        </p:txBody>
      </p:sp>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88" y="3789040"/>
            <a:ext cx="3855297" cy="217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186" y="4053876"/>
            <a:ext cx="4490302" cy="197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4">
            <a:extLst>
              <a:ext uri="{FF2B5EF4-FFF2-40B4-BE49-F238E27FC236}">
                <a16:creationId xmlns:a16="http://schemas.microsoft.com/office/drawing/2014/main" xmlns="" id="{422DEE2E-0071-496F-94BE-6E87045C98F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AC319483-0844-4695-A59E-178E595E981A}"/>
              </a:ext>
            </a:extLst>
          </p:cNvPr>
          <p:cNvSpPr>
            <a:spLocks noGrp="1"/>
          </p:cNvSpPr>
          <p:nvPr>
            <p:ph type="sldNum" sz="quarter" idx="12"/>
          </p:nvPr>
        </p:nvSpPr>
        <p:spPr/>
        <p:txBody>
          <a:bodyPr/>
          <a:lstStyle/>
          <a:p>
            <a:fld id="{7347B80C-AA43-4929-B396-1C9CA25DAE9E}" type="slidenum">
              <a:rPr lang="en-US" altLang="zh-CN" smtClean="0"/>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Box 4"/>
          <p:cNvSpPr txBox="1">
            <a:spLocks noChangeArrowheads="1"/>
          </p:cNvSpPr>
          <p:nvPr/>
        </p:nvSpPr>
        <p:spPr bwMode="auto">
          <a:xfrm>
            <a:off x="82529" y="188913"/>
            <a:ext cx="9035889" cy="58420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zh-CN" dirty="0">
                <a:solidFill>
                  <a:schemeClr val="tx1"/>
                </a:solidFill>
              </a:rPr>
              <a:t>开关式接近觉传感器</a:t>
            </a:r>
            <a:endParaRPr lang="zh-CN" altLang="en-US" dirty="0">
              <a:solidFill>
                <a:schemeClr val="tx1"/>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1039997"/>
            <a:ext cx="9010914" cy="877163"/>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测量对象：</a:t>
            </a:r>
            <a:r>
              <a:rPr lang="zh-CN" altLang="zh-CN" sz="1600" b="0">
                <a:solidFill>
                  <a:srgbClr val="006600"/>
                </a:solidFill>
                <a:effectLst/>
                <a:latin typeface="黑体" panose="02010609060101010101" pitchFamily="2" charset="-122"/>
                <a:ea typeface="黑体" panose="02010609060101010101" pitchFamily="2" charset="-122"/>
              </a:rPr>
              <a:t>判断出在传感器的检测范围内是否出现障碍物</a:t>
            </a:r>
            <a:r>
              <a:rPr lang="zh-CN" altLang="en-US" sz="1600" b="0">
                <a:solidFill>
                  <a:srgbClr val="006600"/>
                </a:solidFill>
                <a:effectLst/>
                <a:latin typeface="黑体" panose="02010609060101010101" pitchFamily="2" charset="-122"/>
                <a:ea typeface="黑体" panose="0201060906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不能返回障碍物的距离信息</a:t>
            </a:r>
            <a:r>
              <a:rPr lang="zh-CN" altLang="en-US" sz="1600" b="0">
                <a:solidFill>
                  <a:srgbClr val="006600"/>
                </a:solidFill>
                <a:effectLst/>
                <a:latin typeface="黑体" panose="02010609060101010101" pitchFamily="2" charset="-122"/>
                <a:ea typeface="黑体" panose="02010609060101010101" pitchFamily="2" charset="-122"/>
              </a:rPr>
              <a:t>。</a:t>
            </a:r>
            <a:r>
              <a:rPr lang="zh-CN" altLang="zh-CN" sz="1600" b="0">
                <a:solidFill>
                  <a:srgbClr val="006600"/>
                </a:solidFill>
                <a:effectLst/>
                <a:latin typeface="黑体" panose="02010609060101010101" pitchFamily="2" charset="-122"/>
                <a:ea typeface="黑体" panose="02010609060101010101" pitchFamily="2" charset="-122"/>
              </a:rPr>
              <a:t>通常利用磁感应、涡流、霍尔效应、光学、超声波以及电容和电感等原理制作</a:t>
            </a:r>
            <a:r>
              <a:rPr lang="zh-CN" altLang="en-US" sz="1600" b="0">
                <a:solidFill>
                  <a:srgbClr val="006600"/>
                </a:solidFill>
                <a:effectLst/>
                <a:latin typeface="黑体" panose="02010609060101010101" pitchFamily="2" charset="-122"/>
                <a:ea typeface="黑体" panose="02010609060101010101" pitchFamily="2" charset="-122"/>
              </a:rPr>
              <a:t>。</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698" y="2780928"/>
            <a:ext cx="6521549" cy="257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4">
            <a:extLst>
              <a:ext uri="{FF2B5EF4-FFF2-40B4-BE49-F238E27FC236}">
                <a16:creationId xmlns:a16="http://schemas.microsoft.com/office/drawing/2014/main" xmlns="" id="{B36F37B4-D545-4981-8404-96AC95ACDA2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21EC0895-F3B7-4CB3-B948-7C3A13F9F491}"/>
              </a:ext>
            </a:extLst>
          </p:cNvPr>
          <p:cNvSpPr>
            <a:spLocks noGrp="1"/>
          </p:cNvSpPr>
          <p:nvPr>
            <p:ph type="sldNum" sz="quarter" idx="12"/>
          </p:nvPr>
        </p:nvSpPr>
        <p:spPr/>
        <p:txBody>
          <a:bodyPr/>
          <a:lstStyle/>
          <a:p>
            <a:fld id="{7347B80C-AA43-4929-B396-1C9CA25DAE9E}" type="slidenum">
              <a:rPr lang="en-US" altLang="zh-CN" smtClean="0"/>
              <a:t>64</a:t>
            </a:fld>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超声传感器</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467544" y="1624151"/>
            <a:ext cx="4824534" cy="2092881"/>
          </a:xfrm>
          <a:prstGeom prst="rect">
            <a:avLst/>
          </a:prstGeom>
        </p:spPr>
        <p:txBody>
          <a:bodyPr wrap="square">
            <a:spAutoFit/>
          </a:bodyPr>
          <a:lstStyle/>
          <a:p>
            <a:pPr>
              <a:lnSpc>
                <a:spcPct val="150000"/>
              </a:lnSpc>
              <a:spcBef>
                <a:spcPts val="1200"/>
              </a:spcBef>
            </a:pPr>
            <a:r>
              <a:rPr lang="zh-CN" altLang="en-US" sz="1600">
                <a:solidFill>
                  <a:schemeClr val="tx1"/>
                </a:solidFill>
                <a:effectLst/>
                <a:latin typeface="华文中宋" panose="02010600040101010101" pitchFamily="2" charset="-122"/>
                <a:ea typeface="华文中宋" panose="02010600040101010101" pitchFamily="2" charset="-122"/>
              </a:rPr>
              <a:t>超声头</a:t>
            </a:r>
            <a:r>
              <a:rPr lang="zh-CN" altLang="en-US" sz="1600" b="0">
                <a:solidFill>
                  <a:srgbClr val="006600"/>
                </a:solidFill>
                <a:effectLst/>
                <a:latin typeface="华文中宋" panose="02010600040101010101" pitchFamily="2" charset="-122"/>
                <a:ea typeface="华文中宋" panose="02010600040101010101" pitchFamily="2" charset="-122"/>
              </a:rPr>
              <a:t>：核心是</a:t>
            </a:r>
            <a:r>
              <a:rPr lang="zh-CN" altLang="zh-CN" sz="1600" b="0">
                <a:solidFill>
                  <a:srgbClr val="FF0000"/>
                </a:solidFill>
                <a:effectLst/>
                <a:latin typeface="华文中宋" panose="02010600040101010101" pitchFamily="2" charset="-122"/>
                <a:ea typeface="华文中宋" panose="02010600040101010101" pitchFamily="2" charset="-122"/>
              </a:rPr>
              <a:t>压电陶瓷晶片</a:t>
            </a:r>
            <a:r>
              <a:rPr lang="zh-CN" altLang="zh-CN" sz="1600" b="0">
                <a:solidFill>
                  <a:srgbClr val="006600"/>
                </a:solidFill>
                <a:effectLst/>
                <a:latin typeface="华文中宋" panose="02010600040101010101" pitchFamily="2" charset="-122"/>
                <a:ea typeface="华文中宋" panose="02010600040101010101" pitchFamily="2" charset="-122"/>
              </a:rPr>
              <a:t>，固定谐振频率</a:t>
            </a:r>
            <a:r>
              <a:rPr lang="en-US" altLang="zh-CN" sz="1600" i="1">
                <a:solidFill>
                  <a:srgbClr val="006600"/>
                </a:solidFill>
                <a:effectLst/>
              </a:rPr>
              <a:t>f</a:t>
            </a:r>
            <a:r>
              <a:rPr lang="en-US" altLang="zh-CN" sz="1600" baseline="-25000">
                <a:solidFill>
                  <a:srgbClr val="006600"/>
                </a:solidFill>
                <a:effectLst/>
              </a:rPr>
              <a:t>0</a:t>
            </a:r>
          </a:p>
          <a:p>
            <a:pPr>
              <a:lnSpc>
                <a:spcPct val="150000"/>
              </a:lnSpc>
              <a:spcBef>
                <a:spcPts val="1200"/>
              </a:spcBef>
            </a:pPr>
            <a:r>
              <a:rPr lang="zh-CN" altLang="en-US" sz="1600">
                <a:solidFill>
                  <a:schemeClr val="tx1"/>
                </a:solidFill>
                <a:effectLst/>
                <a:latin typeface="华文中宋" panose="02010600040101010101" pitchFamily="2" charset="-122"/>
                <a:ea typeface="华文中宋" panose="02010600040101010101" pitchFamily="2" charset="-122"/>
              </a:rPr>
              <a:t>信号处理电路</a:t>
            </a:r>
            <a:r>
              <a:rPr lang="zh-CN" altLang="en-US" sz="1600">
                <a:solidFill>
                  <a:srgbClr val="FF00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激励发射超声的</a:t>
            </a:r>
            <a:r>
              <a:rPr lang="zh-CN" altLang="zh-CN" sz="1600" b="0">
                <a:solidFill>
                  <a:srgbClr val="FF0000"/>
                </a:solidFill>
                <a:effectLst/>
                <a:latin typeface="华文中宋" panose="02010600040101010101" pitchFamily="2" charset="-122"/>
                <a:ea typeface="华文中宋" panose="02010600040101010101" pitchFamily="2" charset="-122"/>
              </a:rPr>
              <a:t>电压放大电路</a:t>
            </a:r>
            <a:r>
              <a:rPr lang="zh-CN" altLang="zh-CN" sz="1600" b="0">
                <a:solidFill>
                  <a:srgbClr val="006600"/>
                </a:solidFill>
                <a:effectLst/>
                <a:latin typeface="华文中宋" panose="02010600040101010101" pitchFamily="2" charset="-122"/>
                <a:ea typeface="华文中宋" panose="02010600040101010101" pitchFamily="2" charset="-122"/>
              </a:rPr>
              <a:t>和</a:t>
            </a:r>
            <a:r>
              <a:rPr lang="zh-CN" altLang="zh-CN" sz="1600" b="0">
                <a:solidFill>
                  <a:srgbClr val="FF0000"/>
                </a:solidFill>
                <a:effectLst/>
                <a:latin typeface="华文中宋" panose="02010600040101010101" pitchFamily="2" charset="-122"/>
                <a:ea typeface="华文中宋" panose="02010600040101010101" pitchFamily="2" charset="-122"/>
              </a:rPr>
              <a:t>处理回收超声波</a:t>
            </a:r>
            <a:r>
              <a:rPr lang="zh-CN" altLang="zh-CN" sz="1600" b="0">
                <a:solidFill>
                  <a:srgbClr val="006600"/>
                </a:solidFill>
                <a:effectLst/>
                <a:latin typeface="华文中宋" panose="02010600040101010101" pitchFamily="2" charset="-122"/>
                <a:ea typeface="华文中宋" panose="02010600040101010101" pitchFamily="2" charset="-122"/>
              </a:rPr>
              <a:t>的信号接收电路。前者通过升压触发超声传感器，并使其具有较强能量。后者主要由接收换能器、放大滤波、比较和光耦输出等环节组成</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221088"/>
            <a:ext cx="6505999" cy="208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4" y="1223924"/>
            <a:ext cx="2854795" cy="276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4">
            <a:extLst>
              <a:ext uri="{FF2B5EF4-FFF2-40B4-BE49-F238E27FC236}">
                <a16:creationId xmlns:a16="http://schemas.microsoft.com/office/drawing/2014/main" xmlns="" id="{38163DB8-8993-4D4B-9A61-49C25882980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BB4020C0-2C91-47B3-89E0-7DA901027EAC}"/>
              </a:ext>
            </a:extLst>
          </p:cNvPr>
          <p:cNvSpPr>
            <a:spLocks noGrp="1"/>
          </p:cNvSpPr>
          <p:nvPr>
            <p:ph type="sldNum" sz="quarter" idx="12"/>
          </p:nvPr>
        </p:nvSpPr>
        <p:spPr/>
        <p:txBody>
          <a:bodyPr/>
          <a:lstStyle/>
          <a:p>
            <a:fld id="{7347B80C-AA43-4929-B396-1C9CA25DAE9E}" type="slidenum">
              <a:rPr lang="en-US" altLang="zh-CN" smtClean="0"/>
              <a:t>65</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超声传感器</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矩形 11"/>
          <p:cNvSpPr/>
          <p:nvPr/>
        </p:nvSpPr>
        <p:spPr>
          <a:xfrm>
            <a:off x="539552" y="1412776"/>
            <a:ext cx="8352928" cy="46166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测量原理</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渡越时间法</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测量超声波从发射到返回之间的时间间隔</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969544"/>
            <a:ext cx="5360953" cy="210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467544" y="4221088"/>
            <a:ext cx="3760596" cy="2308324"/>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特性</a:t>
            </a:r>
            <a:r>
              <a:rPr lang="en-US" altLang="zh-CN" sz="1600">
                <a:solidFill>
                  <a:srgbClr val="FF0000"/>
                </a:solidFill>
                <a:effectLst/>
                <a:latin typeface="华文中宋" panose="02010600040101010101" pitchFamily="2" charset="-122"/>
                <a:ea typeface="华文中宋" panose="02010600040101010101" pitchFamily="2" charset="-122"/>
              </a:rPr>
              <a:t>1-</a:t>
            </a:r>
            <a:r>
              <a:rPr lang="zh-CN" altLang="en-US" sz="1600">
                <a:solidFill>
                  <a:srgbClr val="FF0000"/>
                </a:solidFill>
                <a:effectLst/>
                <a:latin typeface="华文中宋" panose="02010600040101010101" pitchFamily="2" charset="-122"/>
                <a:ea typeface="华文中宋" panose="02010600040101010101" pitchFamily="2" charset="-122"/>
              </a:rPr>
              <a:t>指向特性</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在偏离角为</a:t>
            </a:r>
            <a:r>
              <a:rPr lang="en-US" altLang="zh-CN" sz="1600" b="0">
                <a:solidFill>
                  <a:srgbClr val="006600"/>
                </a:solidFill>
                <a:effectLst/>
                <a:latin typeface="华文中宋" panose="02010600040101010101" pitchFamily="2" charset="-122"/>
                <a:ea typeface="华文中宋" panose="02010600040101010101" pitchFamily="2" charset="-122"/>
              </a:rPr>
              <a:t>0°</a:t>
            </a:r>
            <a:r>
              <a:rPr lang="zh-CN" altLang="zh-CN" sz="1600" b="0">
                <a:solidFill>
                  <a:srgbClr val="006600"/>
                </a:solidFill>
                <a:effectLst/>
                <a:latin typeface="华文中宋" panose="02010600040101010101" pitchFamily="2" charset="-122"/>
                <a:ea typeface="华文中宋" panose="02010600040101010101" pitchFamily="2" charset="-122"/>
              </a:rPr>
              <a:t>时，声压最大，随着偏离角的增大，声压逐渐减小，在第一个副瓣峰值较主瓣峰值衰减了近</a:t>
            </a:r>
            <a:r>
              <a:rPr lang="en-US" altLang="zh-CN" sz="1600" b="0">
                <a:solidFill>
                  <a:srgbClr val="006600"/>
                </a:solidFill>
                <a:effectLst/>
                <a:latin typeface="华文中宋" panose="02010600040101010101" pitchFamily="2" charset="-122"/>
                <a:ea typeface="华文中宋" panose="02010600040101010101" pitchFamily="2" charset="-122"/>
              </a:rPr>
              <a:t>30db</a:t>
            </a:r>
            <a:r>
              <a:rPr lang="zh-CN" altLang="zh-CN" sz="1600" b="0">
                <a:solidFill>
                  <a:srgbClr val="006600"/>
                </a:solidFill>
                <a:effectLst/>
                <a:latin typeface="华文中宋" panose="02010600040101010101" pitchFamily="2" charset="-122"/>
                <a:ea typeface="华文中宋" panose="02010600040101010101" pitchFamily="2" charset="-122"/>
              </a:rPr>
              <a:t>，其余的副瓣衰减更大。这意味着超声波传感器都有一定的扩散角。</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2698" y="4185632"/>
            <a:ext cx="4299570" cy="2366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4">
            <a:extLst>
              <a:ext uri="{FF2B5EF4-FFF2-40B4-BE49-F238E27FC236}">
                <a16:creationId xmlns:a16="http://schemas.microsoft.com/office/drawing/2014/main" xmlns="" id="{BA845D81-FCB1-46F4-889E-2B7921D7E8E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B502A5A5-6A9C-4FE8-9275-B9BBCEA6C13F}"/>
              </a:ext>
            </a:extLst>
          </p:cNvPr>
          <p:cNvSpPr>
            <a:spLocks noGrp="1"/>
          </p:cNvSpPr>
          <p:nvPr>
            <p:ph type="sldNum" sz="quarter" idx="12"/>
          </p:nvPr>
        </p:nvSpPr>
        <p:spPr/>
        <p:txBody>
          <a:bodyPr/>
          <a:lstStyle/>
          <a:p>
            <a:fld id="{7347B80C-AA43-4929-B396-1C9CA25DAE9E}" type="slidenum">
              <a:rPr lang="en-US" altLang="zh-CN" smtClean="0"/>
              <a:t>66</a:t>
            </a:fld>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超声传感器</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矩形 14"/>
          <p:cNvSpPr/>
          <p:nvPr/>
        </p:nvSpPr>
        <p:spPr>
          <a:xfrm>
            <a:off x="395536" y="1844824"/>
            <a:ext cx="3760596" cy="1200329"/>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特性</a:t>
            </a:r>
            <a:r>
              <a:rPr lang="en-US" altLang="zh-CN" sz="1600">
                <a:solidFill>
                  <a:srgbClr val="FF0000"/>
                </a:solidFill>
                <a:effectLst/>
                <a:latin typeface="华文中宋" panose="02010600040101010101" pitchFamily="2" charset="-122"/>
                <a:ea typeface="华文中宋" panose="02010600040101010101" pitchFamily="2" charset="-122"/>
              </a:rPr>
              <a:t>2-</a:t>
            </a:r>
            <a:r>
              <a:rPr lang="zh-CN" altLang="en-US" sz="1600">
                <a:solidFill>
                  <a:srgbClr val="FF0000"/>
                </a:solidFill>
                <a:effectLst/>
                <a:latin typeface="华文中宋" panose="02010600040101010101" pitchFamily="2" charset="-122"/>
                <a:ea typeface="华文中宋" panose="02010600040101010101" pitchFamily="2" charset="-122"/>
              </a:rPr>
              <a:t>盲区特性</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有效地避免串扰现象，需要进行软件延时处理，从而导致所谓的探测“盲区”问题</a:t>
            </a:r>
            <a:r>
              <a:rPr lang="zh-CN" altLang="en-US" sz="1600" b="0">
                <a:solidFill>
                  <a:srgbClr val="006600"/>
                </a:solidFill>
                <a:effectLst/>
                <a:latin typeface="华文中宋" panose="02010600040101010101" pitchFamily="2" charset="-122"/>
                <a:ea typeface="华文中宋" panose="02010600040101010101" pitchFamily="2" charset="-122"/>
              </a:rPr>
              <a:t>。</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412776"/>
            <a:ext cx="4373860" cy="199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467544" y="4221088"/>
            <a:ext cx="3760596" cy="830997"/>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特性</a:t>
            </a:r>
            <a:r>
              <a:rPr lang="en-US" altLang="zh-CN" sz="1600">
                <a:solidFill>
                  <a:srgbClr val="FF0000"/>
                </a:solidFill>
                <a:effectLst/>
                <a:latin typeface="华文中宋" panose="02010600040101010101" pitchFamily="2" charset="-122"/>
                <a:ea typeface="华文中宋" panose="02010600040101010101" pitchFamily="2" charset="-122"/>
              </a:rPr>
              <a:t>3-</a:t>
            </a:r>
            <a:r>
              <a:rPr lang="zh-CN" altLang="en-US" sz="1600">
                <a:solidFill>
                  <a:srgbClr val="FF0000"/>
                </a:solidFill>
                <a:effectLst/>
                <a:latin typeface="华文中宋" panose="02010600040101010101" pitchFamily="2" charset="-122"/>
                <a:ea typeface="华文中宋" panose="02010600040101010101" pitchFamily="2" charset="-122"/>
              </a:rPr>
              <a:t>镜面反射问题</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传播方向的改变主要与入射角的大小有关</a:t>
            </a:r>
            <a:r>
              <a:rPr lang="zh-CN" altLang="en-US" sz="1600" b="0">
                <a:solidFill>
                  <a:srgbClr val="006600"/>
                </a:solidFill>
                <a:effectLst/>
                <a:latin typeface="华文中宋" panose="02010600040101010101" pitchFamily="2" charset="-122"/>
                <a:ea typeface="华文中宋" panose="02010600040101010101" pitchFamily="2" charset="-122"/>
              </a:rPr>
              <a:t>。</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3717032"/>
            <a:ext cx="3442474" cy="20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539552" y="5838363"/>
            <a:ext cx="8280920" cy="830997"/>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特性</a:t>
            </a:r>
            <a:r>
              <a:rPr lang="en-US" altLang="zh-CN" sz="1600">
                <a:solidFill>
                  <a:srgbClr val="FF0000"/>
                </a:solidFill>
                <a:effectLst/>
                <a:latin typeface="华文中宋" panose="02010600040101010101" pitchFamily="2" charset="-122"/>
                <a:ea typeface="华文中宋" panose="02010600040101010101" pitchFamily="2" charset="-122"/>
              </a:rPr>
              <a:t>4-</a:t>
            </a:r>
            <a:r>
              <a:rPr lang="zh-CN" altLang="en-US" sz="1600">
                <a:solidFill>
                  <a:srgbClr val="FF0000"/>
                </a:solidFill>
                <a:effectLst/>
                <a:latin typeface="华文中宋" panose="02010600040101010101" pitchFamily="2" charset="-122"/>
                <a:ea typeface="华文中宋" panose="02010600040101010101" pitchFamily="2" charset="-122"/>
              </a:rPr>
              <a:t>低采样率问题</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超声波在空气中的传播速率比较低，这就决定了超声测距的采样率不会很高</a:t>
            </a:r>
            <a:r>
              <a:rPr lang="zh-CN" altLang="en-US" sz="1600" b="0">
                <a:solidFill>
                  <a:srgbClr val="006600"/>
                </a:solidFill>
                <a:effectLst/>
                <a:latin typeface="华文中宋" panose="02010600040101010101" pitchFamily="2" charset="-122"/>
                <a:ea typeface="华文中宋" panose="02010600040101010101" pitchFamily="2" charset="-122"/>
              </a:rPr>
              <a:t>。</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sp>
        <p:nvSpPr>
          <p:cNvPr id="17" name="Rectangle 4">
            <a:extLst>
              <a:ext uri="{FF2B5EF4-FFF2-40B4-BE49-F238E27FC236}">
                <a16:creationId xmlns:a16="http://schemas.microsoft.com/office/drawing/2014/main" xmlns="" id="{4B35B34B-0608-43B8-B9D2-D349642AFDA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C3E55A53-346C-4D57-A686-AC151EAF9E3C}"/>
              </a:ext>
            </a:extLst>
          </p:cNvPr>
          <p:cNvSpPr>
            <a:spLocks noGrp="1"/>
          </p:cNvSpPr>
          <p:nvPr>
            <p:ph type="sldNum" sz="quarter" idx="12"/>
          </p:nvPr>
        </p:nvSpPr>
        <p:spPr/>
        <p:txBody>
          <a:bodyPr/>
          <a:lstStyle/>
          <a:p>
            <a:fld id="{7347B80C-AA43-4929-B396-1C9CA25DAE9E}" type="slidenum">
              <a:rPr lang="en-US" altLang="zh-CN" smtClean="0"/>
              <a:t>67</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solidFill>
                    <a:schemeClr val="tx1"/>
                  </a:solidFill>
                </a:rPr>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激光测距仪</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539552" y="1412776"/>
            <a:ext cx="8352928" cy="78739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基本原理</a:t>
            </a:r>
            <a:r>
              <a:rPr lang="zh-CN" altLang="en-US" sz="1600" b="0">
                <a:solidFill>
                  <a:srgbClr val="006600"/>
                </a:solidFill>
                <a:effectLst/>
                <a:latin typeface="华文中宋" panose="02010600040101010101" pitchFamily="2" charset="-122"/>
                <a:ea typeface="华文中宋" panose="02010600040101010101" pitchFamily="2" charset="-122"/>
              </a:rPr>
              <a:t>：</a:t>
            </a:r>
            <a:r>
              <a:rPr lang="zh-CN" altLang="zh-CN" sz="1600" b="0">
                <a:solidFill>
                  <a:srgbClr val="006600"/>
                </a:solidFill>
                <a:effectLst/>
                <a:latin typeface="华文中宋" panose="02010600040101010101" pitchFamily="2" charset="-122"/>
                <a:ea typeface="华文中宋" panose="02010600040101010101" pitchFamily="2" charset="-122"/>
              </a:rPr>
              <a:t>通过对被测物体发射激光光束，并接收该激光光束的反射波，记录其间的时间差，进而确定出被测物体同传感器之间的距离</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sp>
        <p:nvSpPr>
          <p:cNvPr id="15" name="矩形 14"/>
          <p:cNvSpPr/>
          <p:nvPr/>
        </p:nvSpPr>
        <p:spPr>
          <a:xfrm>
            <a:off x="539552" y="2352571"/>
            <a:ext cx="8352928" cy="46166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方法</a:t>
            </a:r>
            <a:r>
              <a:rPr lang="en-US" altLang="zh-CN" sz="1600">
                <a:solidFill>
                  <a:srgbClr val="FF0000"/>
                </a:solidFill>
                <a:effectLst/>
                <a:latin typeface="华文中宋" panose="02010600040101010101" pitchFamily="2" charset="-122"/>
                <a:ea typeface="华文中宋" panose="02010600040101010101" pitchFamily="2" charset="-122"/>
              </a:rPr>
              <a:t>1-</a:t>
            </a:r>
            <a:r>
              <a:rPr lang="zh-CN" altLang="en-US" sz="1600">
                <a:solidFill>
                  <a:srgbClr val="FF0000"/>
                </a:solidFill>
                <a:effectLst/>
                <a:latin typeface="华文中宋" panose="02010600040101010101" pitchFamily="2" charset="-122"/>
                <a:ea typeface="华文中宋" panose="02010600040101010101" pitchFamily="2" charset="-122"/>
              </a:rPr>
              <a:t>脉冲法</a:t>
            </a:r>
            <a:r>
              <a:rPr lang="zh-CN" altLang="en-US" sz="1600" b="0">
                <a:solidFill>
                  <a:srgbClr val="006600"/>
                </a:solidFill>
                <a:effectLst/>
                <a:latin typeface="华文中宋" panose="02010600040101010101" pitchFamily="2" charset="-122"/>
                <a:ea typeface="华文中宋" panose="02010600040101010101" pitchFamily="2" charset="-122"/>
              </a:rPr>
              <a:t>：</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005064"/>
            <a:ext cx="6921116" cy="251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724" y="2420888"/>
            <a:ext cx="3194868" cy="142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4">
            <a:extLst>
              <a:ext uri="{FF2B5EF4-FFF2-40B4-BE49-F238E27FC236}">
                <a16:creationId xmlns:a16="http://schemas.microsoft.com/office/drawing/2014/main" xmlns="" id="{7735F2E1-3BF1-4882-AEBF-F980F972C60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B416EE53-E3D1-4DEC-A2EB-72592DA5B555}"/>
              </a:ext>
            </a:extLst>
          </p:cNvPr>
          <p:cNvSpPr>
            <a:spLocks noGrp="1"/>
          </p:cNvSpPr>
          <p:nvPr>
            <p:ph type="sldNum" sz="quarter" idx="12"/>
          </p:nvPr>
        </p:nvSpPr>
        <p:spPr/>
        <p:txBody>
          <a:bodyPr/>
          <a:lstStyle/>
          <a:p>
            <a:fld id="{7347B80C-AA43-4929-B396-1C9CA25DAE9E}" type="slidenum">
              <a:rPr lang="en-US" altLang="zh-CN" smtClean="0"/>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激光测距仪</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5" name="矩形 14"/>
          <p:cNvSpPr/>
          <p:nvPr/>
        </p:nvSpPr>
        <p:spPr>
          <a:xfrm>
            <a:off x="424009" y="1498769"/>
            <a:ext cx="8352928" cy="461665"/>
          </a:xfrm>
          <a:prstGeom prst="rect">
            <a:avLst/>
          </a:prstGeom>
        </p:spPr>
        <p:txBody>
          <a:bodyPr wrap="square">
            <a:spAutoFit/>
          </a:bodyPr>
          <a:lstStyle/>
          <a:p>
            <a:pPr marL="285750" indent="-285750">
              <a:lnSpc>
                <a:spcPct val="150000"/>
              </a:lnSpc>
              <a:spcBef>
                <a:spcPts val="1200"/>
              </a:spcBef>
              <a:buFont typeface="Wingdings" panose="05000000000000000000" pitchFamily="2" charset="2"/>
              <a:buChar char="n"/>
            </a:pPr>
            <a:r>
              <a:rPr lang="zh-CN" altLang="en-US" sz="1600">
                <a:solidFill>
                  <a:srgbClr val="FF0000"/>
                </a:solidFill>
                <a:effectLst/>
                <a:latin typeface="华文中宋" panose="02010600040101010101" pitchFamily="2" charset="-122"/>
                <a:ea typeface="华文中宋" panose="02010600040101010101" pitchFamily="2" charset="-122"/>
              </a:rPr>
              <a:t>方法</a:t>
            </a:r>
            <a:r>
              <a:rPr lang="en-US" altLang="zh-CN" sz="1600">
                <a:solidFill>
                  <a:srgbClr val="FF0000"/>
                </a:solidFill>
                <a:effectLst/>
                <a:latin typeface="华文中宋" panose="02010600040101010101" pitchFamily="2" charset="-122"/>
                <a:ea typeface="华文中宋" panose="02010600040101010101" pitchFamily="2" charset="-122"/>
              </a:rPr>
              <a:t>2-</a:t>
            </a:r>
            <a:r>
              <a:rPr lang="zh-CN" altLang="en-US" sz="1600">
                <a:solidFill>
                  <a:srgbClr val="FF0000"/>
                </a:solidFill>
                <a:effectLst/>
                <a:latin typeface="华文中宋" panose="02010600040101010101" pitchFamily="2" charset="-122"/>
                <a:ea typeface="华文中宋" panose="02010600040101010101" pitchFamily="2" charset="-122"/>
              </a:rPr>
              <a:t>相位法</a:t>
            </a:r>
            <a:r>
              <a:rPr lang="zh-CN" altLang="en-US" sz="1600" b="0">
                <a:solidFill>
                  <a:srgbClr val="006600"/>
                </a:solidFill>
                <a:effectLst/>
                <a:latin typeface="华文中宋" panose="02010600040101010101" pitchFamily="2" charset="-122"/>
                <a:ea typeface="华文中宋" panose="02010600040101010101" pitchFamily="2" charset="-122"/>
              </a:rPr>
              <a:t>：</a:t>
            </a:r>
            <a:endParaRPr lang="en-US" altLang="zh-CN" sz="1600" b="0">
              <a:solidFill>
                <a:srgbClr val="006600"/>
              </a:solidFill>
              <a:effectLst/>
              <a:latin typeface="华文中宋" panose="02010600040101010101" pitchFamily="2" charset="-122"/>
              <a:ea typeface="华文中宋" panose="02010600040101010101" pitchFamily="2" charset="-122"/>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348880"/>
            <a:ext cx="3456384" cy="173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92896"/>
            <a:ext cx="2043127" cy="63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2709384"/>
            <a:ext cx="1604193" cy="30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3538559"/>
            <a:ext cx="2952328" cy="54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下箭头 18"/>
          <p:cNvSpPr/>
          <p:nvPr/>
        </p:nvSpPr>
        <p:spPr bwMode="auto">
          <a:xfrm>
            <a:off x="1606913" y="3129479"/>
            <a:ext cx="360040" cy="313788"/>
          </a:xfrm>
          <a:prstGeom prst="downArrow">
            <a:avLst/>
          </a:prstGeom>
          <a:solidFill>
            <a:srgbClr val="FF0000"/>
          </a:solidFill>
          <a:ln>
            <a:noFill/>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endParaRPr>
          </a:p>
        </p:txBody>
      </p:sp>
      <p:sp>
        <p:nvSpPr>
          <p:cNvPr id="20" name="下箭头 19"/>
          <p:cNvSpPr/>
          <p:nvPr/>
        </p:nvSpPr>
        <p:spPr bwMode="auto">
          <a:xfrm>
            <a:off x="3285864" y="3121880"/>
            <a:ext cx="360040" cy="313788"/>
          </a:xfrm>
          <a:prstGeom prst="downArrow">
            <a:avLst/>
          </a:prstGeom>
          <a:solidFill>
            <a:srgbClr val="FF0000"/>
          </a:solidFill>
          <a:ln>
            <a:noFill/>
          </a:ln>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800" b="1" i="0" u="none" strike="noStrike" cap="none" normalizeH="0" baseline="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endParaRPr>
          </a:p>
        </p:txBody>
      </p:sp>
      <p:sp>
        <p:nvSpPr>
          <p:cNvPr id="4" name="矩形 3"/>
          <p:cNvSpPr/>
          <p:nvPr/>
        </p:nvSpPr>
        <p:spPr>
          <a:xfrm>
            <a:off x="215516" y="4725144"/>
            <a:ext cx="8712968" cy="1200329"/>
          </a:xfrm>
          <a:prstGeom prst="rect">
            <a:avLst/>
          </a:prstGeom>
        </p:spPr>
        <p:txBody>
          <a:bodyPr wrap="square">
            <a:spAutoFit/>
          </a:bodyPr>
          <a:lstStyle/>
          <a:p>
            <a:pPr>
              <a:lnSpc>
                <a:spcPct val="150000"/>
              </a:lnSpc>
              <a:spcBef>
                <a:spcPts val="1200"/>
              </a:spcBef>
            </a:pPr>
            <a:r>
              <a:rPr lang="zh-CN" altLang="en-US" sz="1600">
                <a:solidFill>
                  <a:srgbClr val="FF0000"/>
                </a:solidFill>
                <a:effectLst/>
                <a:latin typeface="华文中宋" panose="02010600040101010101" pitchFamily="2" charset="-122"/>
                <a:ea typeface="华文中宋" panose="02010600040101010101" pitchFamily="2" charset="-122"/>
              </a:rPr>
              <a:t>特点：</a:t>
            </a:r>
            <a:r>
              <a:rPr lang="zh-CN" altLang="zh-CN" sz="1600" b="0">
                <a:solidFill>
                  <a:srgbClr val="006600"/>
                </a:solidFill>
                <a:effectLst/>
                <a:latin typeface="华文中宋" panose="02010600040101010101" pitchFamily="2" charset="-122"/>
                <a:ea typeface="华文中宋" panose="02010600040101010101" pitchFamily="2" charset="-122"/>
              </a:rPr>
              <a:t>相位测距技术的测距精度高，但</a:t>
            </a:r>
            <a:r>
              <a:rPr lang="zh-CN" altLang="zh-CN" sz="1600" b="0">
                <a:solidFill>
                  <a:srgbClr val="0000FF"/>
                </a:solidFill>
                <a:effectLst/>
                <a:latin typeface="华文中宋" panose="02010600040101010101" pitchFamily="2" charset="-122"/>
                <a:ea typeface="华文中宋" panose="02010600040101010101" pitchFamily="2" charset="-122"/>
              </a:rPr>
              <a:t>作用距离有限</a:t>
            </a:r>
            <a:r>
              <a:rPr lang="zh-CN" altLang="zh-CN" sz="1600" b="0">
                <a:solidFill>
                  <a:srgbClr val="006600"/>
                </a:solidFill>
                <a:effectLst/>
                <a:latin typeface="华文中宋" panose="02010600040101010101" pitchFamily="2" charset="-122"/>
                <a:ea typeface="华文中宋" panose="02010600040101010101" pitchFamily="2" charset="-122"/>
              </a:rPr>
              <a:t>。目前</a:t>
            </a:r>
            <a:r>
              <a:rPr lang="zh-CN" altLang="en-US" sz="1600" b="0">
                <a:solidFill>
                  <a:srgbClr val="006600"/>
                </a:solidFill>
                <a:effectLst/>
                <a:latin typeface="华文中宋" panose="02010600040101010101" pitchFamily="2" charset="-122"/>
                <a:ea typeface="华文中宋" panose="02010600040101010101" pitchFamily="2" charset="-122"/>
              </a:rPr>
              <a:t>缺乏</a:t>
            </a:r>
            <a:r>
              <a:rPr lang="zh-CN" altLang="zh-CN" sz="1600" b="0">
                <a:solidFill>
                  <a:srgbClr val="006600"/>
                </a:solidFill>
                <a:effectLst/>
                <a:latin typeface="华文中宋" panose="02010600040101010101" pitchFamily="2" charset="-122"/>
                <a:ea typeface="华文中宋" panose="02010600040101010101" pitchFamily="2" charset="-122"/>
              </a:rPr>
              <a:t>测出调制波在往返距离上所经过的整数波长个数</a:t>
            </a:r>
            <a:r>
              <a:rPr lang="zh-CN" altLang="en-US" sz="1600" b="0">
                <a:solidFill>
                  <a:srgbClr val="006600"/>
                </a:solidFill>
                <a:effectLst/>
                <a:latin typeface="华文中宋" panose="02010600040101010101" pitchFamily="2" charset="-122"/>
                <a:ea typeface="华文中宋" panose="02010600040101010101" pitchFamily="2" charset="-122"/>
              </a:rPr>
              <a:t>的方法</a:t>
            </a:r>
            <a:r>
              <a:rPr lang="zh-CN" altLang="zh-CN" sz="1600" b="0">
                <a:solidFill>
                  <a:srgbClr val="006600"/>
                </a:solidFill>
                <a:effectLst/>
                <a:latin typeface="华文中宋" panose="02010600040101010101" pitchFamily="2" charset="-122"/>
                <a:ea typeface="华文中宋" panose="02010600040101010101" pitchFamily="2" charset="-122"/>
              </a:rPr>
              <a:t>。通常同时设置</a:t>
            </a:r>
            <a:r>
              <a:rPr lang="zh-CN" altLang="zh-CN" sz="1600" b="0">
                <a:solidFill>
                  <a:srgbClr val="0000FF"/>
                </a:solidFill>
                <a:effectLst/>
                <a:latin typeface="华文中宋" panose="02010600040101010101" pitchFamily="2" charset="-122"/>
                <a:ea typeface="华文中宋" panose="02010600040101010101" pitchFamily="2" charset="-122"/>
              </a:rPr>
              <a:t>多个频率的调制波</a:t>
            </a:r>
            <a:r>
              <a:rPr lang="zh-CN" altLang="zh-CN" sz="1600" b="0">
                <a:solidFill>
                  <a:srgbClr val="006600"/>
                </a:solidFill>
                <a:effectLst/>
                <a:latin typeface="华文中宋" panose="02010600040101010101" pitchFamily="2" charset="-122"/>
                <a:ea typeface="华文中宋" panose="02010600040101010101" pitchFamily="2" charset="-122"/>
              </a:rPr>
              <a:t>，通过提取各频率的调制波在往返传播中不足半个波长的相位信息，并将其转换成距离值后相结合，就能得到目标距离的测量值</a:t>
            </a:r>
            <a:r>
              <a:rPr lang="zh-CN" altLang="en-US" sz="1600" b="0">
                <a:solidFill>
                  <a:srgbClr val="006600"/>
                </a:solidFill>
                <a:effectLst/>
                <a:latin typeface="华文中宋" panose="02010600040101010101" pitchFamily="2" charset="-122"/>
                <a:ea typeface="华文中宋" panose="02010600040101010101" pitchFamily="2" charset="-122"/>
              </a:rPr>
              <a:t>。</a:t>
            </a:r>
          </a:p>
        </p:txBody>
      </p:sp>
      <p:sp>
        <p:nvSpPr>
          <p:cNvPr id="21" name="Rectangle 4">
            <a:extLst>
              <a:ext uri="{FF2B5EF4-FFF2-40B4-BE49-F238E27FC236}">
                <a16:creationId xmlns:a16="http://schemas.microsoft.com/office/drawing/2014/main" xmlns="" id="{882ED0B0-C567-4A47-9D99-293DAB0899B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6" name="灯片编号占位符 5">
            <a:extLst>
              <a:ext uri="{FF2B5EF4-FFF2-40B4-BE49-F238E27FC236}">
                <a16:creationId xmlns:a16="http://schemas.microsoft.com/office/drawing/2014/main" xmlns="" id="{6F6DD190-A8E7-4CCE-B492-630818CB192E}"/>
              </a:ext>
            </a:extLst>
          </p:cNvPr>
          <p:cNvSpPr>
            <a:spLocks noGrp="1"/>
          </p:cNvSpPr>
          <p:nvPr>
            <p:ph type="sldNum" sz="quarter" idx="12"/>
          </p:nvPr>
        </p:nvSpPr>
        <p:spPr/>
        <p:txBody>
          <a:bodyPr/>
          <a:lstStyle/>
          <a:p>
            <a:fld id="{7347B80C-AA43-4929-B396-1C9CA25DAE9E}" type="slidenum">
              <a:rPr lang="en-US" altLang="zh-CN" smtClean="0"/>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xmlns="" id="{8F7CCE4E-D1BB-4DB9-971A-A5975E9F0E44}"/>
              </a:ext>
            </a:extLst>
          </p:cNvPr>
          <p:cNvSpPr>
            <a:spLocks noGrp="1" noChangeArrowheads="1"/>
          </p:cNvSpPr>
          <p:nvPr>
            <p:ph type="title"/>
          </p:nvPr>
        </p:nvSpPr>
        <p:spPr/>
        <p:txBody>
          <a:bodyPr/>
          <a:lstStyle/>
          <a:p>
            <a:pPr eaLnBrk="1" hangingPunct="1"/>
            <a:r>
              <a:rPr lang="zh-CN" altLang="en-US" b="1" dirty="0">
                <a:solidFill>
                  <a:schemeClr val="tx1"/>
                </a:solidFill>
                <a:latin typeface="隶书" panose="02010509060101010101" pitchFamily="49" charset="-122"/>
              </a:rPr>
              <a:t>传感器的静态模型　</a:t>
            </a:r>
            <a:endParaRPr lang="zh-CN" altLang="en-US" sz="3600" dirty="0">
              <a:solidFill>
                <a:schemeClr val="tx1"/>
              </a:solidFill>
              <a:latin typeface="隶书" panose="02010509060101010101" pitchFamily="49" charset="-122"/>
            </a:endParaRPr>
          </a:p>
        </p:txBody>
      </p:sp>
      <p:sp>
        <p:nvSpPr>
          <p:cNvPr id="459779" name="Rectangle 3">
            <a:extLst>
              <a:ext uri="{FF2B5EF4-FFF2-40B4-BE49-F238E27FC236}">
                <a16:creationId xmlns:a16="http://schemas.microsoft.com/office/drawing/2014/main" xmlns="" id="{645CE2B2-0F29-4255-A4DB-0975BE560189}"/>
              </a:ext>
            </a:extLst>
          </p:cNvPr>
          <p:cNvSpPr>
            <a:spLocks noGrp="1" noChangeArrowheads="1"/>
          </p:cNvSpPr>
          <p:nvPr>
            <p:ph type="body" idx="1"/>
          </p:nvPr>
        </p:nvSpPr>
        <p:spPr>
          <a:xfrm>
            <a:off x="395288" y="1989138"/>
            <a:ext cx="8569325" cy="4648200"/>
          </a:xfrm>
        </p:spPr>
        <p:txBody>
          <a:bodyPr/>
          <a:lstStyle/>
          <a:p>
            <a:pPr algn="just" eaLnBrk="1" hangingPunct="1">
              <a:buFont typeface="Wingdings" panose="05000000000000000000" pitchFamily="2" charset="2"/>
              <a:buNone/>
            </a:pPr>
            <a:r>
              <a:rPr lang="zh-CN" altLang="en-US" dirty="0">
                <a:solidFill>
                  <a:schemeClr val="tx1"/>
                </a:solidFill>
                <a:latin typeface="楷体_GB2312" pitchFamily="49" charset="-122"/>
                <a:ea typeface="楷体_GB2312" pitchFamily="49" charset="-122"/>
              </a:rPr>
              <a:t>静态模型：输入稳定时，传感器输出与输入之间的关系，可用变换函数表示。</a:t>
            </a:r>
          </a:p>
          <a:p>
            <a:pPr eaLnBrk="1" hangingPunct="1">
              <a:buFont typeface="Wingdings" panose="05000000000000000000" pitchFamily="2" charset="2"/>
              <a:buNone/>
            </a:pPr>
            <a:r>
              <a:rPr lang="zh-CN" altLang="en-US" dirty="0">
                <a:solidFill>
                  <a:schemeClr val="tx1"/>
                </a:solidFill>
                <a:latin typeface="楷体_GB2312" pitchFamily="49" charset="-122"/>
                <a:ea typeface="楷体_GB2312" pitchFamily="49" charset="-122"/>
              </a:rPr>
              <a:t> </a:t>
            </a:r>
            <a:endParaRPr lang="en-US" altLang="zh-CN" b="1" dirty="0">
              <a:solidFill>
                <a:schemeClr val="tx1"/>
              </a:solidFill>
              <a:latin typeface="楷体_GB2312" pitchFamily="49" charset="-122"/>
              <a:ea typeface="楷体_GB2312" pitchFamily="49" charset="-122"/>
            </a:endParaRPr>
          </a:p>
          <a:p>
            <a:pPr algn="ctr" eaLnBrk="1" hangingPunct="1">
              <a:buFont typeface="Wingdings" panose="05000000000000000000" pitchFamily="2" charset="2"/>
              <a:buNone/>
            </a:pPr>
            <a:r>
              <a:rPr lang="zh-CN" altLang="en-US" dirty="0">
                <a:solidFill>
                  <a:schemeClr val="tx1"/>
                </a:solidFill>
                <a:latin typeface="楷体_GB2312" pitchFamily="49" charset="-122"/>
                <a:ea typeface="楷体_GB2312" pitchFamily="49" charset="-122"/>
              </a:rPr>
              <a:t> 变换函数反映传感器输入与输出间的关系式，       </a:t>
            </a:r>
            <a:r>
              <a:rPr lang="en-US" altLang="zh-CN" i="1" dirty="0">
                <a:solidFill>
                  <a:schemeClr val="tx1"/>
                </a:solidFill>
                <a:latin typeface="楷体_GB2312" pitchFamily="49" charset="-122"/>
                <a:ea typeface="楷体_GB2312" pitchFamily="49" charset="-122"/>
              </a:rPr>
              <a:t>y </a:t>
            </a:r>
            <a:r>
              <a:rPr lang="en-US" altLang="zh-CN" dirty="0">
                <a:solidFill>
                  <a:schemeClr val="tx1"/>
                </a:solidFill>
                <a:latin typeface="楷体_GB2312" pitchFamily="49" charset="-122"/>
                <a:ea typeface="楷体_GB2312" pitchFamily="49" charset="-122"/>
              </a:rPr>
              <a:t>= </a:t>
            </a:r>
            <a:r>
              <a:rPr lang="en-US" altLang="zh-CN" i="1" dirty="0">
                <a:solidFill>
                  <a:schemeClr val="tx1"/>
                </a:solidFill>
                <a:latin typeface="楷体_GB2312" pitchFamily="49" charset="-122"/>
                <a:ea typeface="楷体_GB2312" pitchFamily="49" charset="-122"/>
              </a:rPr>
              <a:t>f </a:t>
            </a:r>
            <a:r>
              <a:rPr lang="en-US" altLang="zh-CN" dirty="0">
                <a:solidFill>
                  <a:schemeClr val="tx1"/>
                </a:solidFill>
                <a:latin typeface="楷体_GB2312" pitchFamily="49" charset="-122"/>
                <a:ea typeface="楷体_GB2312" pitchFamily="49" charset="-122"/>
              </a:rPr>
              <a:t>(x)</a:t>
            </a:r>
            <a:r>
              <a:rPr lang="zh-CN" altLang="en-US" dirty="0">
                <a:solidFill>
                  <a:schemeClr val="tx1"/>
                </a:solidFill>
                <a:latin typeface="楷体_GB2312" pitchFamily="49" charset="-122"/>
                <a:ea typeface="楷体_GB2312" pitchFamily="49" charset="-122"/>
              </a:rPr>
              <a:t>　</a:t>
            </a:r>
          </a:p>
          <a:p>
            <a:pPr eaLnBrk="1" hangingPunct="1">
              <a:buFont typeface="Wingdings" panose="05000000000000000000" pitchFamily="2" charset="2"/>
              <a:buNone/>
            </a:pPr>
            <a:r>
              <a:rPr lang="zh-CN" altLang="en-US" dirty="0">
                <a:solidFill>
                  <a:schemeClr val="tx1"/>
                </a:solidFill>
                <a:latin typeface="楷体_GB2312" pitchFamily="49" charset="-122"/>
                <a:ea typeface="楷体_GB2312" pitchFamily="49" charset="-122"/>
              </a:rPr>
              <a:t>    其中</a:t>
            </a:r>
            <a:r>
              <a:rPr lang="en-US" altLang="zh-CN" i="1" dirty="0">
                <a:solidFill>
                  <a:schemeClr val="tx1"/>
                </a:solidFill>
                <a:latin typeface="楷体_GB2312" pitchFamily="49" charset="-122"/>
                <a:ea typeface="楷体_GB2312" pitchFamily="49" charset="-122"/>
              </a:rPr>
              <a:t>x </a:t>
            </a:r>
            <a:r>
              <a:rPr lang="zh-CN" altLang="en-US" dirty="0">
                <a:solidFill>
                  <a:schemeClr val="tx1"/>
                </a:solidFill>
                <a:latin typeface="楷体_GB2312" pitchFamily="49" charset="-122"/>
                <a:ea typeface="楷体_GB2312" pitchFamily="49" charset="-122"/>
              </a:rPr>
              <a:t>为输入量，</a:t>
            </a:r>
            <a:r>
              <a:rPr lang="en-US" altLang="zh-CN" i="1" dirty="0">
                <a:solidFill>
                  <a:schemeClr val="tx1"/>
                </a:solidFill>
                <a:latin typeface="楷体_GB2312" pitchFamily="49" charset="-122"/>
                <a:ea typeface="楷体_GB2312" pitchFamily="49" charset="-122"/>
              </a:rPr>
              <a:t>y </a:t>
            </a:r>
            <a:r>
              <a:rPr lang="zh-CN" altLang="en-US" dirty="0">
                <a:solidFill>
                  <a:schemeClr val="tx1"/>
                </a:solidFill>
                <a:latin typeface="楷体_GB2312" pitchFamily="49" charset="-122"/>
                <a:ea typeface="楷体_GB2312" pitchFamily="49" charset="-122"/>
              </a:rPr>
              <a:t>为输出量。几种典型传感器的变换函数如下表</a:t>
            </a:r>
            <a:endParaRPr lang="zh-CN" altLang="en-US" dirty="0">
              <a:solidFill>
                <a:schemeClr val="tx1"/>
              </a:solidFill>
              <a:ea typeface="楷体_GB2312" pitchFamily="49" charset="-122"/>
            </a:endParaRPr>
          </a:p>
        </p:txBody>
      </p:sp>
      <p:sp>
        <p:nvSpPr>
          <p:cNvPr id="4" name="Rectangle 4">
            <a:extLst>
              <a:ext uri="{FF2B5EF4-FFF2-40B4-BE49-F238E27FC236}">
                <a16:creationId xmlns:a16="http://schemas.microsoft.com/office/drawing/2014/main" xmlns="" id="{9F85D253-0385-4D6C-A354-BA8C34782BA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D8E6879C-6054-40ED-AEA6-CC3F5923956A}"/>
              </a:ext>
            </a:extLst>
          </p:cNvPr>
          <p:cNvSpPr>
            <a:spLocks noGrp="1"/>
          </p:cNvSpPr>
          <p:nvPr>
            <p:ph type="sldNum" sz="quarter" idx="12"/>
          </p:nvPr>
        </p:nvSpPr>
        <p:spPr/>
        <p:txBody>
          <a:bodyPr/>
          <a:lstStyle/>
          <a:p>
            <a:fld id="{8AE93FD2-D0EA-4F29-A3A1-DB8C290D14E3}" type="slidenum">
              <a:rPr lang="en-US" altLang="zh-CN" smtClean="0"/>
              <a:t>7</a:t>
            </a:fld>
            <a:endParaRPr lang="en-US" altLang="zh-CN"/>
          </a:p>
        </p:txBody>
      </p:sp>
    </p:spTree>
    <p:extLst>
      <p:ext uri="{BB962C8B-B14F-4D97-AF65-F5344CB8AC3E}">
        <p14:creationId xmlns:p14="http://schemas.microsoft.com/office/powerpoint/2010/main" val="3331321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55328" cy="647700"/>
            <a:chOff x="113" y="119"/>
            <a:chExt cx="5590" cy="408"/>
          </a:xfrm>
        </p:grpSpPr>
        <p:sp>
          <p:nvSpPr>
            <p:cNvPr id="46" name="Text Box 4"/>
            <p:cNvSpPr txBox="1">
              <a:spLocks noChangeArrowheads="1"/>
            </p:cNvSpPr>
            <p:nvPr/>
          </p:nvSpPr>
          <p:spPr bwMode="auto">
            <a:xfrm>
              <a:off x="125" y="119"/>
              <a:ext cx="5578" cy="368"/>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测距</a:t>
              </a:r>
              <a:r>
                <a:rPr lang="zh-CN" altLang="zh-CN" dirty="0">
                  <a:solidFill>
                    <a:schemeClr val="tx1"/>
                  </a:solidFill>
                </a:rPr>
                <a:t>传感器</a:t>
              </a:r>
              <a:endParaRPr lang="zh-CN" altLang="en-US" dirty="0">
                <a:solidFill>
                  <a:schemeClr val="tx1"/>
                </a:solidFill>
              </a:endParaRP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激光测距仪</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11722"/>
            <a:ext cx="6984776" cy="4608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51720" y="6136738"/>
            <a:ext cx="4527104" cy="461665"/>
          </a:xfrm>
          <a:prstGeom prst="rect">
            <a:avLst/>
          </a:prstGeom>
        </p:spPr>
        <p:txBody>
          <a:bodyPr wrap="square">
            <a:spAutoFit/>
          </a:bodyPr>
          <a:lstStyle/>
          <a:p>
            <a:pPr>
              <a:lnSpc>
                <a:spcPct val="150000"/>
              </a:lnSpc>
              <a:spcBef>
                <a:spcPts val="1200"/>
              </a:spcBef>
            </a:pPr>
            <a:r>
              <a:rPr lang="zh-CN" altLang="zh-CN" sz="1600">
                <a:solidFill>
                  <a:srgbClr val="FF0000"/>
                </a:solidFill>
                <a:effectLst/>
                <a:latin typeface="华文中宋" panose="02010600040101010101" pitchFamily="2" charset="-122"/>
                <a:ea typeface="华文中宋" panose="02010600040101010101" pitchFamily="2" charset="-122"/>
              </a:rPr>
              <a:t>最大检测距离可达</a:t>
            </a:r>
            <a:r>
              <a:rPr lang="en-US" altLang="zh-CN" sz="1600">
                <a:solidFill>
                  <a:srgbClr val="FF0000"/>
                </a:solidFill>
                <a:effectLst/>
                <a:latin typeface="华文中宋" panose="02010600040101010101" pitchFamily="2" charset="-122"/>
                <a:ea typeface="华文中宋" panose="02010600040101010101" pitchFamily="2" charset="-122"/>
              </a:rPr>
              <a:t>10</a:t>
            </a:r>
            <a:r>
              <a:rPr lang="zh-CN" altLang="zh-CN" sz="1600">
                <a:solidFill>
                  <a:srgbClr val="FF0000"/>
                </a:solidFill>
                <a:effectLst/>
                <a:latin typeface="华文中宋" panose="02010600040101010101" pitchFamily="2" charset="-122"/>
                <a:ea typeface="华文中宋" panose="02010600040101010101" pitchFamily="2" charset="-122"/>
              </a:rPr>
              <a:t>米，最大分辨率为</a:t>
            </a:r>
            <a:r>
              <a:rPr lang="en-US" altLang="zh-CN" sz="1600">
                <a:solidFill>
                  <a:srgbClr val="FF0000"/>
                </a:solidFill>
                <a:effectLst/>
                <a:latin typeface="华文中宋" panose="02010600040101010101" pitchFamily="2" charset="-122"/>
                <a:ea typeface="华文中宋" panose="02010600040101010101" pitchFamily="2" charset="-122"/>
              </a:rPr>
              <a:t>0.25</a:t>
            </a:r>
            <a:r>
              <a:rPr lang="zh-CN" altLang="zh-CN" sz="1600">
                <a:solidFill>
                  <a:srgbClr val="FF0000"/>
                </a:solidFill>
                <a:effectLst/>
                <a:latin typeface="华文中宋" panose="02010600040101010101" pitchFamily="2" charset="-122"/>
                <a:ea typeface="华文中宋" panose="02010600040101010101" pitchFamily="2" charset="-122"/>
              </a:rPr>
              <a:t>度</a:t>
            </a:r>
            <a:endParaRPr lang="zh-CN" altLang="en-US" sz="1600">
              <a:solidFill>
                <a:srgbClr val="FF0000"/>
              </a:solidFill>
              <a:effectLst/>
              <a:latin typeface="华文中宋" panose="02010600040101010101" pitchFamily="2" charset="-122"/>
              <a:ea typeface="华文中宋" panose="02010600040101010101" pitchFamily="2" charset="-122"/>
            </a:endParaRPr>
          </a:p>
        </p:txBody>
      </p:sp>
      <p:sp>
        <p:nvSpPr>
          <p:cNvPr id="14" name="Rectangle 4">
            <a:extLst>
              <a:ext uri="{FF2B5EF4-FFF2-40B4-BE49-F238E27FC236}">
                <a16:creationId xmlns:a16="http://schemas.microsoft.com/office/drawing/2014/main" xmlns="" id="{F357F9A3-7993-4BB1-88C0-43CBC80D585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4" name="灯片编号占位符 3">
            <a:extLst>
              <a:ext uri="{FF2B5EF4-FFF2-40B4-BE49-F238E27FC236}">
                <a16:creationId xmlns:a16="http://schemas.microsoft.com/office/drawing/2014/main" xmlns="" id="{C2AF4182-798B-49EA-B657-3141611417FA}"/>
              </a:ext>
            </a:extLst>
          </p:cNvPr>
          <p:cNvSpPr>
            <a:spLocks noGrp="1"/>
          </p:cNvSpPr>
          <p:nvPr>
            <p:ph type="sldNum" sz="quarter" idx="12"/>
          </p:nvPr>
        </p:nvSpPr>
        <p:spPr/>
        <p:txBody>
          <a:bodyPr/>
          <a:lstStyle/>
          <a:p>
            <a:fld id="{7347B80C-AA43-4929-B396-1C9CA25DAE9E}" type="slidenum">
              <a:rPr lang="en-US" altLang="zh-CN" smtClean="0"/>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
          <p:cNvGrpSpPr/>
          <p:nvPr/>
        </p:nvGrpSpPr>
        <p:grpSpPr bwMode="auto">
          <a:xfrm>
            <a:off x="63090" y="188913"/>
            <a:ext cx="9035889" cy="647700"/>
            <a:chOff x="113" y="119"/>
            <a:chExt cx="5578" cy="408"/>
          </a:xfrm>
        </p:grpSpPr>
        <p:sp>
          <p:nvSpPr>
            <p:cNvPr id="46" name="Text Box 4"/>
            <p:cNvSpPr txBox="1">
              <a:spLocks noChangeArrowheads="1"/>
            </p:cNvSpPr>
            <p:nvPr/>
          </p:nvSpPr>
          <p:spPr bwMode="auto">
            <a:xfrm>
              <a:off x="113" y="119"/>
              <a:ext cx="5578" cy="36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3200">
                  <a:solidFill>
                    <a:srgbClr val="0000FF"/>
                  </a:solidFill>
                  <a:effectLst/>
                  <a:ea typeface="黑体" panose="02010609060101010101" pitchFamily="2" charset="-122"/>
                </a:defRPr>
              </a:lvl1pPr>
            </a:lstStyle>
            <a:p>
              <a:r>
                <a:rPr lang="en-US" altLang="zh-CN" dirty="0"/>
                <a:t>  </a:t>
              </a:r>
              <a:r>
                <a:rPr lang="zh-CN" altLang="en-US" dirty="0">
                  <a:solidFill>
                    <a:schemeClr val="tx1"/>
                  </a:solidFill>
                </a:rPr>
                <a:t>视觉传感器</a:t>
              </a:r>
            </a:p>
          </p:txBody>
        </p:sp>
        <p:sp>
          <p:nvSpPr>
            <p:cNvPr id="47" name="Line 5"/>
            <p:cNvSpPr>
              <a:spLocks noChangeShapeType="1"/>
            </p:cNvSpPr>
            <p:nvPr/>
          </p:nvSpPr>
          <p:spPr bwMode="auto">
            <a:xfrm>
              <a:off x="113" y="527"/>
              <a:ext cx="5534" cy="0"/>
            </a:xfrm>
            <a:prstGeom prst="line">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zh-CN" altLang="en-US" sz="3200">
                <a:solidFill>
                  <a:srgbClr val="0000FF"/>
                </a:solidFill>
                <a:effectLst/>
                <a:ea typeface="黑体" panose="02010609060101010101" pitchFamily="2" charset="-122"/>
              </a:endParaRPr>
            </a:p>
          </p:txBody>
        </p:sp>
      </p:gr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矩形 6"/>
          <p:cNvSpPr/>
          <p:nvPr/>
        </p:nvSpPr>
        <p:spPr>
          <a:xfrm>
            <a:off x="39939" y="956946"/>
            <a:ext cx="9010914" cy="455830"/>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单目视觉：</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2" name="矩形 1"/>
          <p:cNvSpPr/>
          <p:nvPr/>
        </p:nvSpPr>
        <p:spPr>
          <a:xfrm>
            <a:off x="467544" y="1556792"/>
            <a:ext cx="8352928" cy="461665"/>
          </a:xfrm>
          <a:prstGeom prst="rect">
            <a:avLst/>
          </a:prstGeom>
        </p:spPr>
        <p:txBody>
          <a:bodyPr wrap="square">
            <a:spAutoFit/>
          </a:bodyPr>
          <a:lstStyle/>
          <a:p>
            <a:pPr>
              <a:lnSpc>
                <a:spcPct val="150000"/>
              </a:lnSpc>
              <a:spcBef>
                <a:spcPts val="1200"/>
              </a:spcBef>
            </a:pPr>
            <a:r>
              <a:rPr lang="zh-CN" altLang="zh-CN" sz="1600">
                <a:solidFill>
                  <a:srgbClr val="006600"/>
                </a:solidFill>
                <a:effectLst/>
                <a:latin typeface="华文中宋" panose="02010600040101010101" pitchFamily="2" charset="-122"/>
                <a:ea typeface="华文中宋" panose="02010600040101010101" pitchFamily="2" charset="-122"/>
              </a:rPr>
              <a:t>对于环境的表达完全体现在二维图像的明暗度、纹理、表面轮廓线、阴影和运动等因素之中</a:t>
            </a:r>
            <a:r>
              <a:rPr lang="zh-CN" altLang="en-US" sz="1600">
                <a:solidFill>
                  <a:srgbClr val="006600"/>
                </a:solidFill>
                <a:effectLst/>
                <a:latin typeface="华文中宋" panose="02010600040101010101" pitchFamily="2" charset="-122"/>
                <a:ea typeface="华文中宋" panose="02010600040101010101" pitchFamily="2" charset="-122"/>
              </a:rPr>
              <a:t>。</a:t>
            </a:r>
          </a:p>
        </p:txBody>
      </p:sp>
      <p:sp>
        <p:nvSpPr>
          <p:cNvPr id="10" name="矩形 9"/>
          <p:cNvSpPr/>
          <p:nvPr/>
        </p:nvSpPr>
        <p:spPr>
          <a:xfrm>
            <a:off x="39939" y="2132856"/>
            <a:ext cx="9010914" cy="50783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双目立体视觉：</a:t>
            </a:r>
            <a:endParaRPr lang="en-US" altLang="zh-CN" sz="1600" b="0">
              <a:solidFill>
                <a:srgbClr val="006600"/>
              </a:solidFill>
              <a:effectLst/>
              <a:latin typeface="黑体" panose="02010609060101010101" pitchFamily="2" charset="-122"/>
              <a:ea typeface="黑体" panose="02010609060101010101" pitchFamily="2" charset="-122"/>
            </a:endParaRPr>
          </a:p>
        </p:txBody>
      </p:sp>
      <p:sp>
        <p:nvSpPr>
          <p:cNvPr id="4" name="矩形 3"/>
          <p:cNvSpPr/>
          <p:nvPr/>
        </p:nvSpPr>
        <p:spPr>
          <a:xfrm>
            <a:off x="251520" y="2564904"/>
            <a:ext cx="8322624" cy="830997"/>
          </a:xfrm>
          <a:prstGeom prst="rect">
            <a:avLst/>
          </a:prstGeom>
        </p:spPr>
        <p:txBody>
          <a:bodyPr wrap="square">
            <a:spAutoFit/>
          </a:bodyPr>
          <a:lstStyle/>
          <a:p>
            <a:pPr>
              <a:lnSpc>
                <a:spcPct val="150000"/>
              </a:lnSpc>
              <a:spcBef>
                <a:spcPts val="1200"/>
              </a:spcBef>
            </a:pPr>
            <a:r>
              <a:rPr lang="en-US" altLang="zh-CN" sz="1600">
                <a:solidFill>
                  <a:srgbClr val="006600"/>
                </a:solidFill>
                <a:effectLst/>
                <a:latin typeface="华文中宋" panose="02010600040101010101" pitchFamily="2" charset="-122"/>
                <a:ea typeface="华文中宋" panose="02010600040101010101" pitchFamily="2" charset="-122"/>
              </a:rPr>
              <a:t>     </a:t>
            </a:r>
            <a:r>
              <a:rPr lang="zh-CN" altLang="zh-CN" sz="1600">
                <a:solidFill>
                  <a:srgbClr val="006600"/>
                </a:solidFill>
                <a:effectLst/>
                <a:latin typeface="华文中宋" panose="02010600040101010101" pitchFamily="2" charset="-122"/>
                <a:ea typeface="华文中宋" panose="02010600040101010101" pitchFamily="2" charset="-122"/>
              </a:rPr>
              <a:t>根据空间某点在两幅图像中的位置信息以及两个图像传感器之间的相对位置关系计算出该点的深度，以便恢复场景的三维信息</a:t>
            </a:r>
            <a:endParaRPr lang="zh-CN" altLang="en-US" sz="1600">
              <a:solidFill>
                <a:srgbClr val="006600"/>
              </a:solidFill>
              <a:effectLst/>
              <a:latin typeface="华文中宋" panose="02010600040101010101" pitchFamily="2" charset="-122"/>
              <a:ea typeface="华文中宋" panose="02010600040101010101" pitchFamily="2" charset="-122"/>
            </a:endParaRPr>
          </a:p>
        </p:txBody>
      </p:sp>
      <p:pic>
        <p:nvPicPr>
          <p:cNvPr id="552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854" y="3204265"/>
            <a:ext cx="2448272" cy="189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63090" y="3428451"/>
            <a:ext cx="6032764" cy="1369606"/>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多目视觉：</a:t>
            </a:r>
            <a:endParaRPr lang="en-US" altLang="zh-CN" sz="1800">
              <a:solidFill>
                <a:schemeClr val="tx1"/>
              </a:solidFill>
              <a:effectLst/>
              <a:latin typeface="+mn-lt"/>
              <a:ea typeface="华文中宋" panose="02010600040101010101" pitchFamily="2" charset="-122"/>
            </a:endParaRPr>
          </a:p>
          <a:p>
            <a:pPr>
              <a:lnSpc>
                <a:spcPct val="150000"/>
              </a:lnSpc>
              <a:spcBef>
                <a:spcPts val="600"/>
              </a:spcBef>
            </a:pPr>
            <a:r>
              <a:rPr lang="en-US" altLang="zh-CN" sz="1800">
                <a:solidFill>
                  <a:schemeClr val="tx1"/>
                </a:solidFill>
                <a:effectLst/>
                <a:latin typeface="+mn-lt"/>
                <a:ea typeface="华文中宋" panose="02010600040101010101" pitchFamily="2" charset="-122"/>
              </a:rPr>
              <a:t>       </a:t>
            </a:r>
            <a:r>
              <a:rPr lang="zh-CN" altLang="zh-CN" sz="1600">
                <a:solidFill>
                  <a:srgbClr val="006600"/>
                </a:solidFill>
                <a:effectLst/>
                <a:latin typeface="华文中宋" panose="02010600040101010101" pitchFamily="2" charset="-122"/>
                <a:ea typeface="华文中宋" panose="02010600040101010101" pitchFamily="2" charset="-122"/>
              </a:rPr>
              <a:t>拓宽机器人的感知视野、提高三维环境感知精度以及丰富视觉功能等</a:t>
            </a:r>
            <a:endParaRPr lang="en-US" altLang="zh-CN" sz="1600">
              <a:solidFill>
                <a:srgbClr val="006600"/>
              </a:solidFill>
              <a:effectLst/>
              <a:latin typeface="华文中宋" panose="02010600040101010101" pitchFamily="2" charset="-122"/>
              <a:ea typeface="华文中宋" panose="02010600040101010101" pitchFamily="2" charset="-122"/>
            </a:endParaRPr>
          </a:p>
        </p:txBody>
      </p:sp>
      <p:pic>
        <p:nvPicPr>
          <p:cNvPr id="553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904" y="4725144"/>
            <a:ext cx="3863436" cy="203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63090" y="4961400"/>
            <a:ext cx="4580918" cy="458652"/>
          </a:xfrm>
          <a:prstGeom prst="rect">
            <a:avLst/>
          </a:prstGeom>
        </p:spPr>
        <p:txBody>
          <a:bodyPr wrap="square">
            <a:spAutoFit/>
          </a:bodyPr>
          <a:lstStyle/>
          <a:p>
            <a:pPr marL="342900" indent="-342900">
              <a:lnSpc>
                <a:spcPct val="150000"/>
              </a:lnSpc>
              <a:spcBef>
                <a:spcPts val="600"/>
              </a:spcBef>
              <a:buFont typeface="Wingdings" panose="05000000000000000000" pitchFamily="2" charset="2"/>
              <a:buChar char="p"/>
            </a:pPr>
            <a:r>
              <a:rPr lang="zh-CN" altLang="en-US" sz="1800">
                <a:solidFill>
                  <a:schemeClr val="tx1"/>
                </a:solidFill>
                <a:effectLst/>
                <a:latin typeface="+mn-lt"/>
                <a:ea typeface="华文中宋" panose="02010600040101010101" pitchFamily="2" charset="-122"/>
              </a:rPr>
              <a:t>全方位视觉：</a:t>
            </a:r>
            <a:r>
              <a:rPr lang="en-US" altLang="zh-CN" sz="1800">
                <a:solidFill>
                  <a:schemeClr val="tx1"/>
                </a:solidFill>
                <a:effectLst/>
                <a:latin typeface="+mn-lt"/>
                <a:ea typeface="华文中宋" panose="02010600040101010101" pitchFamily="2" charset="-122"/>
              </a:rPr>
              <a:t>       </a:t>
            </a:r>
            <a:endParaRPr lang="en-US" altLang="zh-CN" sz="1600">
              <a:solidFill>
                <a:srgbClr val="006600"/>
              </a:solidFill>
              <a:effectLst/>
              <a:latin typeface="华文中宋" panose="02010600040101010101" pitchFamily="2" charset="-122"/>
              <a:ea typeface="华文中宋" panose="02010600040101010101" pitchFamily="2" charset="-122"/>
            </a:endParaRPr>
          </a:p>
        </p:txBody>
      </p:sp>
      <p:sp>
        <p:nvSpPr>
          <p:cNvPr id="14" name="Rectangle 4">
            <a:extLst>
              <a:ext uri="{FF2B5EF4-FFF2-40B4-BE49-F238E27FC236}">
                <a16:creationId xmlns:a16="http://schemas.microsoft.com/office/drawing/2014/main" xmlns="" id="{42C5C0A3-0FE7-4B0E-944D-40195205ED0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3.4 </a:t>
            </a:r>
            <a:r>
              <a:rPr lang="zh-CN" altLang="en-US" sz="1800" b="0" i="1" dirty="0">
                <a:effectLst/>
                <a:latin typeface="宋体" charset="-122"/>
                <a:ea typeface="宋体" charset="-122"/>
              </a:rPr>
              <a:t>外部传感器</a:t>
            </a:r>
            <a:endParaRPr kumimoji="0" lang="zh-CN" altLang="en-US" sz="1800" b="0" i="1" dirty="0">
              <a:effectLst/>
              <a:latin typeface="宋体" charset="-122"/>
              <a:ea typeface="宋体" charset="-122"/>
            </a:endParaRPr>
          </a:p>
        </p:txBody>
      </p:sp>
      <p:sp>
        <p:nvSpPr>
          <p:cNvPr id="5" name="灯片编号占位符 4">
            <a:extLst>
              <a:ext uri="{FF2B5EF4-FFF2-40B4-BE49-F238E27FC236}">
                <a16:creationId xmlns:a16="http://schemas.microsoft.com/office/drawing/2014/main" xmlns="" id="{FF16501B-C0BB-408C-A83E-2523A90987CD}"/>
              </a:ext>
            </a:extLst>
          </p:cNvPr>
          <p:cNvSpPr>
            <a:spLocks noGrp="1"/>
          </p:cNvSpPr>
          <p:nvPr>
            <p:ph type="sldNum" sz="quarter" idx="12"/>
          </p:nvPr>
        </p:nvSpPr>
        <p:spPr/>
        <p:txBody>
          <a:bodyPr/>
          <a:lstStyle/>
          <a:p>
            <a:fld id="{7347B80C-AA43-4929-B396-1C9CA25DAE9E}" type="slidenum">
              <a:rPr lang="en-US" altLang="zh-CN" smtClean="0"/>
              <a:t>71</a:t>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4000" b="1" dirty="0">
                <a:solidFill>
                  <a:srgbClr val="FC3A3A"/>
                </a:solidFill>
                <a:effectLst>
                  <a:outerShdw blurRad="38100" dist="38100" dir="2700000" algn="tl">
                    <a:srgbClr val="000000"/>
                  </a:outerShdw>
                </a:effectLst>
                <a:ea typeface="宋体" pitchFamily="2" charset="-122"/>
              </a:rPr>
              <a:t>To be continued… …</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xmlns="" id="{BD1ACB3B-46A3-4290-BB5A-3EE3428378EB}"/>
              </a:ext>
            </a:extLst>
          </p:cNvPr>
          <p:cNvSpPr>
            <a:spLocks noGrp="1"/>
          </p:cNvSpPr>
          <p:nvPr>
            <p:ph type="sldNum" sz="quarter" idx="12"/>
          </p:nvPr>
        </p:nvSpPr>
        <p:spPr/>
        <p:txBody>
          <a:bodyPr/>
          <a:lstStyle/>
          <a:p>
            <a:fld id="{A379167F-0E9D-4B64-BC75-927482D095DB}" type="slidenum">
              <a:rPr lang="zh-CN" altLang="en-US" smtClean="0"/>
              <a:t>72</a:t>
            </a:fld>
            <a:endParaRPr lang="zh-CN" altLang="en-US"/>
          </a:p>
        </p:txBody>
      </p:sp>
    </p:spTree>
    <p:extLst>
      <p:ext uri="{BB962C8B-B14F-4D97-AF65-F5344CB8AC3E}">
        <p14:creationId xmlns:p14="http://schemas.microsoft.com/office/powerpoint/2010/main" val="3930483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7824" y="2561709"/>
            <a:ext cx="3575018" cy="1446550"/>
          </a:xfrm>
          <a:prstGeom prst="rect">
            <a:avLst/>
          </a:prstGeom>
          <a:noFill/>
        </p:spPr>
        <p:txBody>
          <a:bodyPr wrap="none" rtlCol="0">
            <a:spAutoFit/>
          </a:bodyPr>
          <a:lstStyle/>
          <a:p>
            <a:r>
              <a:rPr lang="zh-CN" altLang="en-US" sz="8800"/>
              <a:t>谢谢！</a:t>
            </a:r>
          </a:p>
        </p:txBody>
      </p:sp>
      <p:sp>
        <p:nvSpPr>
          <p:cNvPr id="2" name="灯片编号占位符 1">
            <a:extLst>
              <a:ext uri="{FF2B5EF4-FFF2-40B4-BE49-F238E27FC236}">
                <a16:creationId xmlns:a16="http://schemas.microsoft.com/office/drawing/2014/main" xmlns="" id="{769D38FD-1B9A-4021-BD19-28A1096B4ED8}"/>
              </a:ext>
            </a:extLst>
          </p:cNvPr>
          <p:cNvSpPr>
            <a:spLocks noGrp="1"/>
          </p:cNvSpPr>
          <p:nvPr>
            <p:ph type="sldNum" sz="quarter" idx="12"/>
          </p:nvPr>
        </p:nvSpPr>
        <p:spPr/>
        <p:txBody>
          <a:bodyPr/>
          <a:lstStyle/>
          <a:p>
            <a:fld id="{7347B80C-AA43-4929-B396-1C9CA25DAE9E}" type="slidenum">
              <a:rPr lang="en-US" altLang="zh-CN" smtClean="0"/>
              <a:t>73</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xmlns="" id="{FF304A1E-8B77-4DC7-A8A6-9FA1987EAD20}"/>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变换函数</a:t>
            </a:r>
          </a:p>
        </p:txBody>
      </p:sp>
      <p:graphicFrame>
        <p:nvGraphicFramePr>
          <p:cNvPr id="12290" name="Object 3">
            <a:extLst>
              <a:ext uri="{FF2B5EF4-FFF2-40B4-BE49-F238E27FC236}">
                <a16:creationId xmlns:a16="http://schemas.microsoft.com/office/drawing/2014/main" xmlns="" id="{6BD0065B-DCFE-482F-B997-5E2BA0591A9A}"/>
              </a:ext>
            </a:extLst>
          </p:cNvPr>
          <p:cNvGraphicFramePr>
            <a:graphicFrameLocks noGrp="1" noChangeAspect="1"/>
          </p:cNvGraphicFramePr>
          <p:nvPr>
            <p:ph type="body" idx="1"/>
          </p:nvPr>
        </p:nvGraphicFramePr>
        <p:xfrm>
          <a:off x="914400" y="1828800"/>
          <a:ext cx="7772400" cy="2362200"/>
        </p:xfrm>
        <a:graphic>
          <a:graphicData uri="http://schemas.openxmlformats.org/presentationml/2006/ole">
            <mc:AlternateContent xmlns:mc="http://schemas.openxmlformats.org/markup-compatibility/2006">
              <mc:Choice xmlns:v="urn:schemas-microsoft-com:vml" Requires="v">
                <p:oleObj spid="_x0000_s61576" name="位图图像" r:id="rId3" imgW="7516274" imgH="2638095" progId="Paint.Picture">
                  <p:embed/>
                </p:oleObj>
              </mc:Choice>
              <mc:Fallback>
                <p:oleObj name="位图图像" r:id="rId3" imgW="7516274" imgH="2638095" progId="Paint.Picture">
                  <p:embed/>
                  <p:pic>
                    <p:nvPicPr>
                      <p:cNvPr id="12290" name="Object 3">
                        <a:extLst>
                          <a:ext uri="{FF2B5EF4-FFF2-40B4-BE49-F238E27FC236}">
                            <a16:creationId xmlns:a16="http://schemas.microsoft.com/office/drawing/2014/main" xmlns="" id="{6BD0065B-DCFE-482F-B997-5E2BA0591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28800"/>
                        <a:ext cx="7772400" cy="2362200"/>
                      </a:xfrm>
                      <a:prstGeom prst="rect">
                        <a:avLst/>
                      </a:prstGeom>
                    </p:spPr>
                  </p:pic>
                </p:oleObj>
              </mc:Fallback>
            </mc:AlternateContent>
          </a:graphicData>
        </a:graphic>
      </p:graphicFrame>
      <p:sp>
        <p:nvSpPr>
          <p:cNvPr id="12293" name="Rectangle 4">
            <a:extLst>
              <a:ext uri="{FF2B5EF4-FFF2-40B4-BE49-F238E27FC236}">
                <a16:creationId xmlns:a16="http://schemas.microsoft.com/office/drawing/2014/main" xmlns="" id="{C865B954-CA66-4265-91BA-BA723103CA41}"/>
              </a:ext>
            </a:extLst>
          </p:cNvPr>
          <p:cNvSpPr>
            <a:spLocks noChangeArrowheads="1"/>
          </p:cNvSpPr>
          <p:nvPr/>
        </p:nvSpPr>
        <p:spPr bwMode="auto">
          <a:xfrm>
            <a:off x="228600" y="4114800"/>
            <a:ext cx="8915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4000">
                <a:solidFill>
                  <a:schemeClr val="tx1"/>
                </a:solidFill>
                <a:latin typeface="楷体_GB2312" pitchFamily="49" charset="-122"/>
                <a:ea typeface="楷体_GB2312" pitchFamily="49" charset="-122"/>
              </a:defRPr>
            </a:lvl1pPr>
            <a:lvl2pPr marL="742950" indent="-285750" eaLnBrk="0" hangingPunct="0">
              <a:defRPr kumimoji="1" sz="4000">
                <a:solidFill>
                  <a:schemeClr val="tx1"/>
                </a:solidFill>
                <a:latin typeface="楷体_GB2312" pitchFamily="49" charset="-122"/>
                <a:ea typeface="楷体_GB2312" pitchFamily="49" charset="-122"/>
              </a:defRPr>
            </a:lvl2pPr>
            <a:lvl3pPr marL="1143000" indent="-228600" eaLnBrk="0" hangingPunct="0">
              <a:defRPr kumimoji="1" sz="4000">
                <a:solidFill>
                  <a:schemeClr val="tx1"/>
                </a:solidFill>
                <a:latin typeface="楷体_GB2312" pitchFamily="49" charset="-122"/>
                <a:ea typeface="楷体_GB2312" pitchFamily="49" charset="-122"/>
              </a:defRPr>
            </a:lvl3pPr>
            <a:lvl4pPr marL="1600200" indent="-228600" eaLnBrk="0" hangingPunct="0">
              <a:defRPr kumimoji="1" sz="4000">
                <a:solidFill>
                  <a:schemeClr val="tx1"/>
                </a:solidFill>
                <a:latin typeface="楷体_GB2312" pitchFamily="49" charset="-122"/>
                <a:ea typeface="楷体_GB2312" pitchFamily="49" charset="-122"/>
              </a:defRPr>
            </a:lvl4pPr>
            <a:lvl5pPr marL="2057400" indent="-228600" eaLnBrk="0" hangingPunct="0">
              <a:defRPr kumimoji="1" sz="4000">
                <a:solidFill>
                  <a:schemeClr val="tx1"/>
                </a:solidFill>
                <a:latin typeface="楷体_GB2312" pitchFamily="49" charset="-122"/>
                <a:ea typeface="楷体_GB2312" pitchFamily="49" charset="-122"/>
              </a:defRPr>
            </a:lvl5pPr>
            <a:lvl6pPr marL="2514600" indent="-228600" eaLnBrk="0" fontAlgn="base" hangingPunct="0">
              <a:spcBef>
                <a:spcPct val="20000"/>
              </a:spcBef>
              <a:spcAft>
                <a:spcPct val="0"/>
              </a:spcAft>
              <a:buSzPct val="60000"/>
              <a:buFont typeface="Wingdings" panose="05000000000000000000" pitchFamily="2" charset="2"/>
              <a:defRPr kumimoji="1" sz="4000">
                <a:solidFill>
                  <a:schemeClr val="tx1"/>
                </a:solidFill>
                <a:latin typeface="楷体_GB2312" pitchFamily="49" charset="-122"/>
                <a:ea typeface="楷体_GB2312" pitchFamily="49" charset="-122"/>
              </a:defRPr>
            </a:lvl6pPr>
            <a:lvl7pPr marL="2971800" indent="-228600" eaLnBrk="0" fontAlgn="base" hangingPunct="0">
              <a:spcBef>
                <a:spcPct val="20000"/>
              </a:spcBef>
              <a:spcAft>
                <a:spcPct val="0"/>
              </a:spcAft>
              <a:buSzPct val="60000"/>
              <a:buFont typeface="Wingdings" panose="05000000000000000000" pitchFamily="2" charset="2"/>
              <a:defRPr kumimoji="1" sz="4000">
                <a:solidFill>
                  <a:schemeClr val="tx1"/>
                </a:solidFill>
                <a:latin typeface="楷体_GB2312" pitchFamily="49" charset="-122"/>
                <a:ea typeface="楷体_GB2312" pitchFamily="49" charset="-122"/>
              </a:defRPr>
            </a:lvl7pPr>
            <a:lvl8pPr marL="3429000" indent="-228600" eaLnBrk="0" fontAlgn="base" hangingPunct="0">
              <a:spcBef>
                <a:spcPct val="20000"/>
              </a:spcBef>
              <a:spcAft>
                <a:spcPct val="0"/>
              </a:spcAft>
              <a:buSzPct val="60000"/>
              <a:buFont typeface="Wingdings" panose="05000000000000000000" pitchFamily="2" charset="2"/>
              <a:defRPr kumimoji="1" sz="4000">
                <a:solidFill>
                  <a:schemeClr val="tx1"/>
                </a:solidFill>
                <a:latin typeface="楷体_GB2312" pitchFamily="49" charset="-122"/>
                <a:ea typeface="楷体_GB2312" pitchFamily="49" charset="-122"/>
              </a:defRPr>
            </a:lvl8pPr>
            <a:lvl9pPr marL="3886200" indent="-228600" eaLnBrk="0" fontAlgn="base" hangingPunct="0">
              <a:spcBef>
                <a:spcPct val="20000"/>
              </a:spcBef>
              <a:spcAft>
                <a:spcPct val="0"/>
              </a:spcAft>
              <a:buSzPct val="60000"/>
              <a:buFont typeface="Wingdings" panose="05000000000000000000" pitchFamily="2" charset="2"/>
              <a:defRPr kumimoji="1" sz="4000">
                <a:solidFill>
                  <a:schemeClr val="tx1"/>
                </a:solidFill>
                <a:latin typeface="楷体_GB2312" pitchFamily="49" charset="-122"/>
                <a:ea typeface="楷体_GB2312" pitchFamily="49" charset="-122"/>
              </a:defRPr>
            </a:lvl9pPr>
          </a:lstStyle>
          <a:p>
            <a:pPr eaLnBrk="1" hangingPunct="1">
              <a:buClr>
                <a:schemeClr val="folHlink"/>
              </a:buClr>
            </a:pPr>
            <a:r>
              <a:rPr lang="zh-CN" altLang="en-US" sz="2800" dirty="0"/>
              <a:t>    </a:t>
            </a:r>
            <a:r>
              <a:rPr lang="zh-CN" altLang="en-US" sz="2800" b="0" dirty="0">
                <a:effectLst/>
                <a:latin typeface="黑体" panose="02010609060101010101" pitchFamily="49" charset="-122"/>
                <a:ea typeface="黑体" panose="02010609060101010101" pitchFamily="49" charset="-122"/>
              </a:rPr>
              <a:t>通常，要求传感器在静态情况下的输入与输出保持线性关系，实际上，如上表所示，很难满足理想的线性关系，一般用多项式表示</a:t>
            </a:r>
          </a:p>
          <a:p>
            <a:pPr eaLnBrk="1" hangingPunct="1">
              <a:buClr>
                <a:schemeClr val="folHlink"/>
              </a:buClr>
            </a:pPr>
            <a:r>
              <a:rPr lang="zh-CN" altLang="en-US" sz="2800" b="0" dirty="0">
                <a:effectLst/>
                <a:latin typeface="黑体" panose="02010609060101010101" pitchFamily="49" charset="-122"/>
                <a:ea typeface="黑体" panose="02010609060101010101" pitchFamily="49" charset="-122"/>
              </a:rPr>
              <a:t>                     </a:t>
            </a:r>
          </a:p>
          <a:p>
            <a:pPr eaLnBrk="1" hangingPunct="1">
              <a:buClr>
                <a:schemeClr val="folHlink"/>
              </a:buClr>
            </a:pPr>
            <a:r>
              <a:rPr lang="zh-CN" altLang="en-US" sz="2800" b="0" dirty="0">
                <a:effectLst/>
                <a:latin typeface="黑体" panose="02010609060101010101" pitchFamily="49" charset="-122"/>
                <a:ea typeface="黑体" panose="02010609060101010101" pitchFamily="49" charset="-122"/>
              </a:rPr>
              <a:t>  只有当二阶以上的项为0时，才满足理想的线性关系</a:t>
            </a:r>
            <a:r>
              <a:rPr lang="zh-CN" altLang="en-US" sz="2800" dirty="0"/>
              <a:t>。</a:t>
            </a:r>
            <a:r>
              <a:rPr lang="zh-CN" altLang="en-US" sz="2800" dirty="0">
                <a:solidFill>
                  <a:schemeClr val="bg1"/>
                </a:solidFill>
              </a:rPr>
              <a:t> </a:t>
            </a:r>
          </a:p>
        </p:txBody>
      </p:sp>
      <p:graphicFrame>
        <p:nvGraphicFramePr>
          <p:cNvPr id="12291" name="Object 6">
            <a:extLst>
              <a:ext uri="{FF2B5EF4-FFF2-40B4-BE49-F238E27FC236}">
                <a16:creationId xmlns:a16="http://schemas.microsoft.com/office/drawing/2014/main" xmlns="" id="{82A3D462-D530-4F71-8F06-72242BF9564A}"/>
              </a:ext>
            </a:extLst>
          </p:cNvPr>
          <p:cNvGraphicFramePr>
            <a:graphicFrameLocks noChangeAspect="1"/>
          </p:cNvGraphicFramePr>
          <p:nvPr/>
        </p:nvGraphicFramePr>
        <p:xfrm>
          <a:off x="2743200" y="5562600"/>
          <a:ext cx="3838575" cy="381000"/>
        </p:xfrm>
        <a:graphic>
          <a:graphicData uri="http://schemas.openxmlformats.org/presentationml/2006/ole">
            <mc:AlternateContent xmlns:mc="http://schemas.openxmlformats.org/markup-compatibility/2006">
              <mc:Choice xmlns:v="urn:schemas-microsoft-com:vml" Requires="v">
                <p:oleObj spid="_x0000_s61577" name="位图图像" r:id="rId5" imgW="3839111" imgH="380852" progId="Paint.Picture">
                  <p:embed/>
                </p:oleObj>
              </mc:Choice>
              <mc:Fallback>
                <p:oleObj name="位图图像" r:id="rId5" imgW="3839111" imgH="380852" progId="Paint.Picture">
                  <p:embed/>
                  <p:pic>
                    <p:nvPicPr>
                      <p:cNvPr id="12291" name="Object 6">
                        <a:extLst>
                          <a:ext uri="{FF2B5EF4-FFF2-40B4-BE49-F238E27FC236}">
                            <a16:creationId xmlns:a16="http://schemas.microsoft.com/office/drawing/2014/main" xmlns="" id="{82A3D462-D530-4F71-8F06-72242BF95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5562600"/>
                        <a:ext cx="38385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xmlns="" id="{95CBA128-3DF8-43A0-AC14-38DDDB32327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990DD523-6141-45E9-8C72-3C3B1135DC96}"/>
              </a:ext>
            </a:extLst>
          </p:cNvPr>
          <p:cNvSpPr>
            <a:spLocks noGrp="1"/>
          </p:cNvSpPr>
          <p:nvPr>
            <p:ph type="sldNum" sz="quarter" idx="12"/>
          </p:nvPr>
        </p:nvSpPr>
        <p:spPr/>
        <p:txBody>
          <a:bodyPr/>
          <a:lstStyle/>
          <a:p>
            <a:fld id="{8AE93FD2-D0EA-4F29-A3A1-DB8C290D14E3}" type="slidenum">
              <a:rPr lang="en-US" altLang="zh-CN" smtClean="0"/>
              <a:t>8</a:t>
            </a:fld>
            <a:endParaRPr lang="en-US" altLang="zh-CN"/>
          </a:p>
        </p:txBody>
      </p:sp>
    </p:spTree>
    <p:extLst>
      <p:ext uri="{BB962C8B-B14F-4D97-AF65-F5344CB8AC3E}">
        <p14:creationId xmlns:p14="http://schemas.microsoft.com/office/powerpoint/2010/main" val="1341156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xmlns="" id="{2F6E6818-246D-4471-85BC-982DA7C01E7C}"/>
              </a:ext>
            </a:extLst>
          </p:cNvPr>
          <p:cNvSpPr>
            <a:spLocks noGrp="1" noChangeArrowheads="1"/>
          </p:cNvSpPr>
          <p:nvPr>
            <p:ph type="title"/>
          </p:nvPr>
        </p:nvSpPr>
        <p:spPr/>
        <p:txBody>
          <a:bodyPr/>
          <a:lstStyle/>
          <a:p>
            <a:pPr eaLnBrk="1" hangingPunct="1"/>
            <a:r>
              <a:rPr lang="zh-CN" altLang="en-US" sz="4000" dirty="0">
                <a:solidFill>
                  <a:schemeClr val="tx1"/>
                </a:solidFill>
                <a:latin typeface="隶书" panose="02010509060101010101" pitchFamily="49" charset="-122"/>
              </a:rPr>
              <a:t>传感器的</a:t>
            </a:r>
            <a:r>
              <a:rPr lang="zh-CN" altLang="en-US" sz="3600" dirty="0">
                <a:solidFill>
                  <a:schemeClr val="tx1"/>
                </a:solidFill>
                <a:latin typeface="隶书" panose="02010509060101010101" pitchFamily="49" charset="-122"/>
              </a:rPr>
              <a:t>灵敏度（静态灵敏度） </a:t>
            </a:r>
          </a:p>
        </p:txBody>
      </p:sp>
      <p:sp>
        <p:nvSpPr>
          <p:cNvPr id="13316" name="Rectangle 3">
            <a:extLst>
              <a:ext uri="{FF2B5EF4-FFF2-40B4-BE49-F238E27FC236}">
                <a16:creationId xmlns:a16="http://schemas.microsoft.com/office/drawing/2014/main" xmlns="" id="{64FE57D7-52C8-41BE-8EA3-35FAC4897170}"/>
              </a:ext>
            </a:extLst>
          </p:cNvPr>
          <p:cNvSpPr>
            <a:spLocks noGrp="1" noChangeArrowheads="1"/>
          </p:cNvSpPr>
          <p:nvPr>
            <p:ph type="body" idx="1"/>
          </p:nvPr>
        </p:nvSpPr>
        <p:spPr>
          <a:xfrm>
            <a:off x="685800" y="2017713"/>
            <a:ext cx="8077200" cy="4114800"/>
          </a:xfrm>
        </p:spPr>
        <p:txBody>
          <a:bodyPr/>
          <a:lstStyle/>
          <a:p>
            <a:pPr eaLnBrk="1" hangingPunct="1">
              <a:lnSpc>
                <a:spcPct val="90000"/>
              </a:lnSpc>
              <a:buFont typeface="Wingdings" panose="05000000000000000000" pitchFamily="2" charset="2"/>
              <a:buNone/>
            </a:pPr>
            <a:r>
              <a:rPr lang="zh-CN" altLang="en-US" dirty="0">
                <a:solidFill>
                  <a:schemeClr val="tx1"/>
                </a:solidFill>
                <a:latin typeface="楷体_GB2312" pitchFamily="49" charset="-122"/>
                <a:ea typeface="楷体_GB2312" pitchFamily="49" charset="-122"/>
              </a:rPr>
              <a:t>　当输入变化为</a:t>
            </a:r>
            <a:r>
              <a:rPr lang="en-US" altLang="zh-CN" i="1" dirty="0" err="1">
                <a:solidFill>
                  <a:schemeClr val="tx1"/>
                </a:solidFill>
                <a:latin typeface="楷体_GB2312" pitchFamily="49" charset="-122"/>
                <a:ea typeface="楷体_GB2312" pitchFamily="49" charset="-122"/>
              </a:rPr>
              <a:t>Δx</a:t>
            </a:r>
            <a:r>
              <a:rPr lang="zh-CN" altLang="en-US" dirty="0">
                <a:solidFill>
                  <a:schemeClr val="tx1"/>
                </a:solidFill>
                <a:latin typeface="楷体_GB2312" pitchFamily="49" charset="-122"/>
                <a:ea typeface="楷体_GB2312" pitchFamily="49" charset="-122"/>
              </a:rPr>
              <a:t>时，有：</a:t>
            </a:r>
          </a:p>
          <a:p>
            <a:pPr eaLnBrk="1" hangingPunct="1">
              <a:lnSpc>
                <a:spcPct val="90000"/>
              </a:lnSpc>
              <a:buFont typeface="Wingdings" panose="05000000000000000000" pitchFamily="2" charset="2"/>
              <a:buNone/>
            </a:pPr>
            <a:r>
              <a:rPr lang="zh-CN" altLang="en-US" dirty="0">
                <a:solidFill>
                  <a:schemeClr val="tx1"/>
                </a:solidFill>
                <a:latin typeface="楷体_GB2312" pitchFamily="49" charset="-122"/>
                <a:ea typeface="楷体_GB2312" pitchFamily="49" charset="-122"/>
              </a:rPr>
              <a:t>                         </a:t>
            </a:r>
          </a:p>
          <a:p>
            <a:pPr eaLnBrk="1" hangingPunct="1">
              <a:lnSpc>
                <a:spcPct val="90000"/>
              </a:lnSpc>
              <a:buFont typeface="Wingdings" panose="05000000000000000000" pitchFamily="2" charset="2"/>
              <a:buNone/>
            </a:pPr>
            <a:endParaRPr lang="zh-CN" altLang="en-US" dirty="0">
              <a:solidFill>
                <a:schemeClr val="tx1"/>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zh-CN" altLang="en-US" dirty="0">
                <a:solidFill>
                  <a:schemeClr val="tx1"/>
                </a:solidFill>
                <a:latin typeface="楷体_GB2312" pitchFamily="49" charset="-122"/>
                <a:ea typeface="楷体_GB2312" pitchFamily="49" charset="-122"/>
              </a:rPr>
              <a:t>　　其中</a:t>
            </a:r>
            <a:r>
              <a:rPr lang="en-US" altLang="zh-CN" i="1" dirty="0">
                <a:solidFill>
                  <a:schemeClr val="tx1"/>
                </a:solidFill>
                <a:latin typeface="楷体_GB2312" pitchFamily="49" charset="-122"/>
                <a:ea typeface="楷体_GB2312" pitchFamily="49" charset="-122"/>
              </a:rPr>
              <a:t>k</a:t>
            </a:r>
            <a:r>
              <a:rPr lang="en-US" altLang="zh-CN" dirty="0">
                <a:solidFill>
                  <a:schemeClr val="tx1"/>
                </a:solidFill>
                <a:latin typeface="楷体_GB2312" pitchFamily="49" charset="-122"/>
                <a:ea typeface="楷体_GB2312" pitchFamily="49" charset="-122"/>
              </a:rPr>
              <a:t>(</a:t>
            </a:r>
            <a:r>
              <a:rPr lang="en-US" altLang="zh-CN" i="1" dirty="0">
                <a:solidFill>
                  <a:schemeClr val="tx1"/>
                </a:solidFill>
                <a:latin typeface="楷体_GB2312" pitchFamily="49" charset="-122"/>
                <a:ea typeface="楷体_GB2312" pitchFamily="49" charset="-122"/>
              </a:rPr>
              <a:t>x</a:t>
            </a:r>
            <a:r>
              <a:rPr lang="en-US" altLang="zh-CN" dirty="0">
                <a:solidFill>
                  <a:schemeClr val="tx1"/>
                </a:solidFill>
                <a:latin typeface="楷体_GB2312" pitchFamily="49" charset="-122"/>
                <a:ea typeface="楷体_GB2312" pitchFamily="49" charset="-122"/>
              </a:rPr>
              <a:t>)</a:t>
            </a:r>
            <a:r>
              <a:rPr lang="zh-CN" altLang="en-US" dirty="0">
                <a:solidFill>
                  <a:schemeClr val="tx1"/>
                </a:solidFill>
                <a:latin typeface="楷体_GB2312" pitchFamily="49" charset="-122"/>
                <a:ea typeface="楷体_GB2312" pitchFamily="49" charset="-122"/>
              </a:rPr>
              <a:t>称为灵敏度，是传感器在工作点上的微商（</a:t>
            </a:r>
            <a:r>
              <a:rPr lang="en-US" altLang="zh-CN" dirty="0" err="1">
                <a:solidFill>
                  <a:schemeClr val="tx1"/>
                </a:solidFill>
                <a:latin typeface="楷体_GB2312" pitchFamily="49" charset="-122"/>
                <a:ea typeface="楷体_GB2312" pitchFamily="49" charset="-122"/>
              </a:rPr>
              <a:t>d</a:t>
            </a:r>
            <a:r>
              <a:rPr lang="en-US" altLang="zh-CN" i="1" dirty="0" err="1">
                <a:solidFill>
                  <a:schemeClr val="tx1"/>
                </a:solidFill>
                <a:latin typeface="楷体_GB2312" pitchFamily="49" charset="-122"/>
                <a:ea typeface="楷体_GB2312" pitchFamily="49" charset="-122"/>
              </a:rPr>
              <a:t>y</a:t>
            </a:r>
            <a:r>
              <a:rPr lang="en-US" altLang="zh-CN" dirty="0" err="1">
                <a:solidFill>
                  <a:schemeClr val="tx1"/>
                </a:solidFill>
                <a:latin typeface="楷体_GB2312" pitchFamily="49" charset="-122"/>
                <a:ea typeface="楷体_GB2312" pitchFamily="49" charset="-122"/>
              </a:rPr>
              <a:t>／d</a:t>
            </a:r>
            <a:r>
              <a:rPr lang="en-US" altLang="zh-CN" i="1" dirty="0" err="1">
                <a:solidFill>
                  <a:schemeClr val="tx1"/>
                </a:solidFill>
                <a:latin typeface="楷体_GB2312" pitchFamily="49" charset="-122"/>
                <a:ea typeface="楷体_GB2312" pitchFamily="49" charset="-122"/>
              </a:rPr>
              <a:t>x</a:t>
            </a:r>
            <a:r>
              <a:rPr lang="en-US" altLang="zh-CN" dirty="0">
                <a:solidFill>
                  <a:schemeClr val="tx1"/>
                </a:solidFill>
                <a:latin typeface="楷体_GB2312" pitchFamily="49" charset="-122"/>
                <a:ea typeface="楷体_GB2312" pitchFamily="49" charset="-122"/>
              </a:rPr>
              <a:t>），</a:t>
            </a:r>
            <a:r>
              <a:rPr lang="zh-CN" altLang="en-US" dirty="0">
                <a:solidFill>
                  <a:schemeClr val="tx1"/>
                </a:solidFill>
                <a:latin typeface="楷体_GB2312" pitchFamily="49" charset="-122"/>
                <a:ea typeface="楷体_GB2312" pitchFamily="49" charset="-122"/>
              </a:rPr>
              <a:t>是静态特性的最主要指标。当</a:t>
            </a:r>
            <a:r>
              <a:rPr lang="en-US" altLang="zh-CN" i="1" dirty="0">
                <a:solidFill>
                  <a:schemeClr val="tx1"/>
                </a:solidFill>
                <a:latin typeface="楷体_GB2312" pitchFamily="49" charset="-122"/>
                <a:ea typeface="楷体_GB2312" pitchFamily="49" charset="-122"/>
              </a:rPr>
              <a:t>k</a:t>
            </a:r>
            <a:r>
              <a:rPr lang="en-US" altLang="zh-CN" dirty="0">
                <a:solidFill>
                  <a:schemeClr val="tx1"/>
                </a:solidFill>
                <a:latin typeface="楷体_GB2312" pitchFamily="49" charset="-122"/>
                <a:ea typeface="楷体_GB2312" pitchFamily="49" charset="-122"/>
              </a:rPr>
              <a:t>(</a:t>
            </a:r>
            <a:r>
              <a:rPr lang="en-US" altLang="zh-CN" i="1" dirty="0">
                <a:solidFill>
                  <a:schemeClr val="tx1"/>
                </a:solidFill>
                <a:latin typeface="楷体_GB2312" pitchFamily="49" charset="-122"/>
                <a:ea typeface="楷体_GB2312" pitchFamily="49" charset="-122"/>
              </a:rPr>
              <a:t>x</a:t>
            </a:r>
            <a:r>
              <a:rPr lang="en-US" altLang="zh-CN" dirty="0">
                <a:solidFill>
                  <a:schemeClr val="tx1"/>
                </a:solidFill>
                <a:latin typeface="楷体_GB2312" pitchFamily="49" charset="-122"/>
                <a:ea typeface="楷体_GB2312" pitchFamily="49" charset="-122"/>
              </a:rPr>
              <a:t>)</a:t>
            </a:r>
            <a:r>
              <a:rPr lang="zh-CN" altLang="en-US" dirty="0">
                <a:solidFill>
                  <a:schemeClr val="tx1"/>
                </a:solidFill>
                <a:latin typeface="楷体_GB2312" pitchFamily="49" charset="-122"/>
                <a:ea typeface="楷体_GB2312" pitchFamily="49" charset="-122"/>
              </a:rPr>
              <a:t>为定值时，即</a:t>
            </a:r>
            <a:r>
              <a:rPr lang="en-US" altLang="zh-CN" i="1" dirty="0" err="1">
                <a:solidFill>
                  <a:schemeClr val="tx1"/>
                </a:solidFill>
                <a:latin typeface="楷体_GB2312" pitchFamily="49" charset="-122"/>
                <a:ea typeface="楷体_GB2312" pitchFamily="49" charset="-122"/>
              </a:rPr>
              <a:t>Δy</a:t>
            </a:r>
            <a:r>
              <a:rPr lang="zh-CN" altLang="en-US" dirty="0">
                <a:solidFill>
                  <a:schemeClr val="tx1"/>
                </a:solidFill>
                <a:latin typeface="楷体_GB2312" pitchFamily="49" charset="-122"/>
                <a:ea typeface="楷体_GB2312" pitchFamily="49" charset="-122"/>
              </a:rPr>
              <a:t>与</a:t>
            </a:r>
            <a:r>
              <a:rPr lang="en-US" altLang="zh-CN" i="1" dirty="0" err="1">
                <a:solidFill>
                  <a:schemeClr val="tx1"/>
                </a:solidFill>
                <a:latin typeface="楷体_GB2312" pitchFamily="49" charset="-122"/>
                <a:ea typeface="楷体_GB2312" pitchFamily="49" charset="-122"/>
              </a:rPr>
              <a:t>Δx</a:t>
            </a:r>
            <a:r>
              <a:rPr lang="zh-CN" altLang="en-US" dirty="0">
                <a:solidFill>
                  <a:schemeClr val="tx1"/>
                </a:solidFill>
                <a:latin typeface="楷体_GB2312" pitchFamily="49" charset="-122"/>
                <a:ea typeface="楷体_GB2312" pitchFamily="49" charset="-122"/>
              </a:rPr>
              <a:t>成比例，由测量值</a:t>
            </a:r>
            <a:r>
              <a:rPr lang="en-US" altLang="zh-CN" i="1" dirty="0" err="1">
                <a:solidFill>
                  <a:schemeClr val="tx1"/>
                </a:solidFill>
                <a:latin typeface="楷体_GB2312" pitchFamily="49" charset="-122"/>
                <a:ea typeface="楷体_GB2312" pitchFamily="49" charset="-122"/>
              </a:rPr>
              <a:t>Δy</a:t>
            </a:r>
            <a:r>
              <a:rPr lang="zh-CN" altLang="en-US" dirty="0">
                <a:solidFill>
                  <a:schemeClr val="tx1"/>
                </a:solidFill>
                <a:latin typeface="楷体_GB2312" pitchFamily="49" charset="-122"/>
                <a:ea typeface="楷体_GB2312" pitchFamily="49" charset="-122"/>
              </a:rPr>
              <a:t>便可直接求得</a:t>
            </a:r>
            <a:r>
              <a:rPr lang="en-US" altLang="zh-CN" i="1" dirty="0" err="1">
                <a:solidFill>
                  <a:schemeClr val="tx1"/>
                </a:solidFill>
                <a:latin typeface="楷体_GB2312" pitchFamily="49" charset="-122"/>
                <a:ea typeface="楷体_GB2312" pitchFamily="49" charset="-122"/>
              </a:rPr>
              <a:t>Δx</a:t>
            </a:r>
            <a:r>
              <a:rPr lang="en-US" altLang="zh-CN" dirty="0">
                <a:solidFill>
                  <a:schemeClr val="tx1"/>
                </a:solidFill>
                <a:latin typeface="楷体_GB2312" pitchFamily="49" charset="-122"/>
                <a:ea typeface="楷体_GB2312" pitchFamily="49" charset="-122"/>
              </a:rPr>
              <a:t>。　</a:t>
            </a:r>
            <a:endParaRPr lang="zh-CN" altLang="en-US" dirty="0">
              <a:solidFill>
                <a:schemeClr val="tx1"/>
              </a:solidFill>
              <a:latin typeface="楷体_GB2312" pitchFamily="49" charset="-122"/>
              <a:ea typeface="楷体_GB2312" pitchFamily="49" charset="-122"/>
            </a:endParaRPr>
          </a:p>
        </p:txBody>
      </p:sp>
      <p:graphicFrame>
        <p:nvGraphicFramePr>
          <p:cNvPr id="13314" name="Object 4">
            <a:extLst>
              <a:ext uri="{FF2B5EF4-FFF2-40B4-BE49-F238E27FC236}">
                <a16:creationId xmlns:a16="http://schemas.microsoft.com/office/drawing/2014/main" xmlns="" id="{C193FB97-7867-4623-9985-3CE35C214994}"/>
              </a:ext>
            </a:extLst>
          </p:cNvPr>
          <p:cNvGraphicFramePr>
            <a:graphicFrameLocks noChangeAspect="1"/>
          </p:cNvGraphicFramePr>
          <p:nvPr>
            <p:extLst>
              <p:ext uri="{D42A27DB-BD31-4B8C-83A1-F6EECF244321}">
                <p14:modId xmlns:p14="http://schemas.microsoft.com/office/powerpoint/2010/main" val="89307996"/>
              </p:ext>
            </p:extLst>
          </p:nvPr>
        </p:nvGraphicFramePr>
        <p:xfrm>
          <a:off x="3048000" y="2743200"/>
          <a:ext cx="2985182" cy="829816"/>
        </p:xfrm>
        <a:graphic>
          <a:graphicData uri="http://schemas.openxmlformats.org/presentationml/2006/ole">
            <mc:AlternateContent xmlns:mc="http://schemas.openxmlformats.org/markup-compatibility/2006">
              <mc:Choice xmlns:v="urn:schemas-microsoft-com:vml" Requires="v">
                <p:oleObj spid="_x0000_s62534" name="位图图像" r:id="rId3" imgW="2638095" imgH="733333" progId="Paint.Picture">
                  <p:embed/>
                </p:oleObj>
              </mc:Choice>
              <mc:Fallback>
                <p:oleObj name="位图图像" r:id="rId3" imgW="2638095" imgH="733333" progId="Paint.Picture">
                  <p:embed/>
                  <p:pic>
                    <p:nvPicPr>
                      <p:cNvPr id="13314" name="Object 4">
                        <a:extLst>
                          <a:ext uri="{FF2B5EF4-FFF2-40B4-BE49-F238E27FC236}">
                            <a16:creationId xmlns:a16="http://schemas.microsoft.com/office/drawing/2014/main" xmlns="" id="{C193FB97-7867-4623-9985-3CE35C214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43200"/>
                        <a:ext cx="2985182" cy="829816"/>
                      </a:xfrm>
                      <a:prstGeom prst="rect">
                        <a:avLst/>
                      </a:prstGeom>
                      <a:noFill/>
                      <a:ln>
                        <a:noFill/>
                      </a:ln>
                      <a:effectLst/>
                    </p:spPr>
                  </p:pic>
                </p:oleObj>
              </mc:Fallback>
            </mc:AlternateContent>
          </a:graphicData>
        </a:graphic>
      </p:graphicFrame>
      <p:sp>
        <p:nvSpPr>
          <p:cNvPr id="5" name="Rectangle 4">
            <a:extLst>
              <a:ext uri="{FF2B5EF4-FFF2-40B4-BE49-F238E27FC236}">
                <a16:creationId xmlns:a16="http://schemas.microsoft.com/office/drawing/2014/main" xmlns="" id="{2B5D1E7C-685F-4313-8C79-A61B2DF2161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sz="1800" b="0" i="1" dirty="0">
                <a:effectLst/>
                <a:latin typeface="宋体" charset="-122"/>
                <a:ea typeface="宋体" charset="-122"/>
              </a:rPr>
              <a:t>3.1</a:t>
            </a:r>
            <a:r>
              <a:rPr lang="zh-CN" altLang="en-US" sz="1800" b="0" i="1" dirty="0">
                <a:effectLst/>
                <a:latin typeface="宋体" charset="-122"/>
                <a:ea typeface="宋体" charset="-122"/>
              </a:rPr>
              <a:t> 传感器概述</a:t>
            </a:r>
            <a:endParaRPr kumimoji="0" lang="zh-CN" altLang="en-US" sz="1800" b="0" i="1" dirty="0">
              <a:effectLst/>
              <a:latin typeface="宋体" charset="-122"/>
              <a:ea typeface="宋体" charset="-122"/>
            </a:endParaRPr>
          </a:p>
        </p:txBody>
      </p:sp>
      <p:sp>
        <p:nvSpPr>
          <p:cNvPr id="2" name="灯片编号占位符 1">
            <a:extLst>
              <a:ext uri="{FF2B5EF4-FFF2-40B4-BE49-F238E27FC236}">
                <a16:creationId xmlns:a16="http://schemas.microsoft.com/office/drawing/2014/main" xmlns="" id="{F06677BB-C610-47A8-9590-AF91AD9E9D11}"/>
              </a:ext>
            </a:extLst>
          </p:cNvPr>
          <p:cNvSpPr>
            <a:spLocks noGrp="1"/>
          </p:cNvSpPr>
          <p:nvPr>
            <p:ph type="sldNum" sz="quarter" idx="12"/>
          </p:nvPr>
        </p:nvSpPr>
        <p:spPr/>
        <p:txBody>
          <a:bodyPr/>
          <a:lstStyle/>
          <a:p>
            <a:fld id="{8AE93FD2-D0EA-4F29-A3A1-DB8C290D14E3}" type="slidenum">
              <a:rPr lang="en-US" altLang="zh-CN" smtClean="0"/>
              <a:t>9</a:t>
            </a:fld>
            <a:endParaRPr lang="en-US" altLang="zh-CN"/>
          </a:p>
        </p:txBody>
      </p:sp>
    </p:spTree>
    <p:extLst>
      <p:ext uri="{BB962C8B-B14F-4D97-AF65-F5344CB8AC3E}">
        <p14:creationId xmlns:p14="http://schemas.microsoft.com/office/powerpoint/2010/main" val="3715197338"/>
      </p:ext>
    </p:extLst>
  </p:cSld>
  <p:clrMapOvr>
    <a:masterClrMapping/>
  </p:clrMapOvr>
</p:sld>
</file>

<file path=ppt/theme/theme1.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defRPr>
        </a:defPPr>
      </a:lstStyle>
    </a:spDef>
    <a:lnDef>
      <a:spPr bwMode="auto">
        <a:xfrm>
          <a:off x="0" y="0"/>
          <a:ext cx="1" cy="1"/>
        </a:xfrm>
        <a:custGeom>
          <a:avLst/>
          <a:gdLst/>
          <a:ahLst/>
          <a:cxnLst/>
          <a:rect l="0" t="0" r="0" b="0"/>
          <a:pathLst/>
        </a:custGeom>
        <a:noFill/>
        <a:ln>
          <a:noFill/>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8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defRPr>
        </a:defPPr>
      </a:lstStyle>
    </a:lnDef>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Office\Templates\空演示文稿.pot</Template>
  <TotalTime>5324</TotalTime>
  <Words>4233</Words>
  <Application>Microsoft Office PowerPoint</Application>
  <PresentationFormat>全屏显示(4:3)</PresentationFormat>
  <Paragraphs>601</Paragraphs>
  <Slides>73</Slides>
  <Notes>30</Notes>
  <HiddenSlides>0</HiddenSlides>
  <MMClips>0</MMClips>
  <ScaleCrop>false</ScaleCrop>
  <HeadingPairs>
    <vt:vector size="6" baseType="variant">
      <vt:variant>
        <vt:lpstr>主题</vt:lpstr>
      </vt:variant>
      <vt:variant>
        <vt:i4>2</vt:i4>
      </vt:variant>
      <vt:variant>
        <vt:lpstr>嵌入 OLE 服务器</vt:lpstr>
      </vt:variant>
      <vt:variant>
        <vt:i4>5</vt:i4>
      </vt:variant>
      <vt:variant>
        <vt:lpstr>幻灯片标题</vt:lpstr>
      </vt:variant>
      <vt:variant>
        <vt:i4>73</vt:i4>
      </vt:variant>
    </vt:vector>
  </HeadingPairs>
  <TitlesOfParts>
    <vt:vector size="80" baseType="lpstr">
      <vt:lpstr>空演示文稿</vt:lpstr>
      <vt:lpstr>Office 主题​​</vt:lpstr>
      <vt:lpstr>位图图像</vt:lpstr>
      <vt:lpstr>BMP 图像</vt:lpstr>
      <vt:lpstr>Equation</vt:lpstr>
      <vt:lpstr>Equation.DSMT4</vt:lpstr>
      <vt:lpstr>公式</vt:lpstr>
      <vt:lpstr>第三章 传感系统设计</vt:lpstr>
      <vt:lpstr>机器人系统组成</vt:lpstr>
      <vt:lpstr>内  容</vt:lpstr>
      <vt:lpstr>PowerPoint 演示文稿</vt:lpstr>
      <vt:lpstr>传感器的定义  </vt:lpstr>
      <vt:lpstr>传感器的特性</vt:lpstr>
      <vt:lpstr>传感器的静态模型　</vt:lpstr>
      <vt:lpstr>传感器的变换函数</vt:lpstr>
      <vt:lpstr>传感器的灵敏度（静态灵敏度） </vt:lpstr>
      <vt:lpstr>传感器的精度</vt:lpstr>
      <vt:lpstr>传感器的线性度（非线性误差） </vt:lpstr>
      <vt:lpstr>传感器最小检测量和分辨率 </vt:lpstr>
      <vt:lpstr>传感器的最小检测量和分辨率（续）</vt:lpstr>
      <vt:lpstr>传感器的滞环特性</vt:lpstr>
      <vt:lpstr>传感器的滞环特性（续）</vt:lpstr>
      <vt:lpstr>传感器的重复性</vt:lpstr>
      <vt:lpstr>传感器的重复性（续）</vt:lpstr>
      <vt:lpstr>传感器的零点漂移</vt:lpstr>
      <vt:lpstr>传感器的温度漂移</vt:lpstr>
      <vt:lpstr>传感器的动态特性 </vt:lpstr>
      <vt:lpstr>传感器的动态特性（续） </vt:lpstr>
      <vt:lpstr>零阶传感器 </vt:lpstr>
      <vt:lpstr>零阶传感器（续）</vt:lpstr>
      <vt:lpstr>一阶传感器 </vt:lpstr>
      <vt:lpstr>一阶传感器（续）</vt:lpstr>
      <vt:lpstr>二阶传感器 </vt:lpstr>
      <vt:lpstr>二阶传感器（续1）</vt:lpstr>
      <vt:lpstr>传感器的动态响应</vt:lpstr>
      <vt:lpstr>一阶传感器的阶跃响应</vt:lpstr>
      <vt:lpstr>一阶系统的频率响应</vt:lpstr>
      <vt:lpstr>二阶传感器的阶跃响应</vt:lpstr>
      <vt:lpstr>二阶系统的阶跃响应</vt:lpstr>
      <vt:lpstr>二阶系统的频率响应</vt:lpstr>
      <vt:lpstr>二阶系统的频率响应曲线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GPS差分技术</vt:lpstr>
      <vt:lpstr> 2 差分GPS的基本原理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zhb</dc:creator>
  <cp:lastModifiedBy>dudu</cp:lastModifiedBy>
  <cp:revision>5720</cp:revision>
  <dcterms:created xsi:type="dcterms:W3CDTF">2001-12-28T07:12:00Z</dcterms:created>
  <dcterms:modified xsi:type="dcterms:W3CDTF">2019-09-16T13:26:02Z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